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9" r:id="rId5"/>
    <p:sldId id="259" r:id="rId6"/>
    <p:sldId id="260" r:id="rId7"/>
    <p:sldId id="262" r:id="rId8"/>
    <p:sldId id="264" r:id="rId9"/>
    <p:sldId id="267" r:id="rId10"/>
    <p:sldId id="268" r:id="rId11"/>
    <p:sldId id="274" r:id="rId12"/>
    <p:sldId id="269" r:id="rId13"/>
    <p:sldId id="272" r:id="rId14"/>
    <p:sldId id="263" r:id="rId15"/>
    <p:sldId id="271" r:id="rId16"/>
    <p:sldId id="270" r:id="rId17"/>
    <p:sldId id="273" r:id="rId18"/>
    <p:sldId id="276" r:id="rId19"/>
    <p:sldId id="277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9" autoAdjust="0"/>
    <p:restoredTop sz="94640" autoAdjust="0"/>
  </p:normalViewPr>
  <p:slideViewPr>
    <p:cSldViewPr>
      <p:cViewPr>
        <p:scale>
          <a:sx n="90" d="100"/>
          <a:sy n="90" d="100"/>
        </p:scale>
        <p:origin x="-65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0785-02C0-41B0-977C-A4B55AF4943E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8756E-9296-4F46-81BD-96564F7FD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756E-9296-4F46-81BD-96564F7FDC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AC5-B448-45B4-8099-A658ABFC3287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12B4-B2A6-486B-9A0C-87B8AD006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AC5-B448-45B4-8099-A658ABFC3287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12B4-B2A6-486B-9A0C-87B8AD006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AC5-B448-45B4-8099-A658ABFC3287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12B4-B2A6-486B-9A0C-87B8AD006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AC5-B448-45B4-8099-A658ABFC3287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12B4-B2A6-486B-9A0C-87B8AD006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AC5-B448-45B4-8099-A658ABFC3287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12B4-B2A6-486B-9A0C-87B8AD006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AC5-B448-45B4-8099-A658ABFC3287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12B4-B2A6-486B-9A0C-87B8AD006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AC5-B448-45B4-8099-A658ABFC3287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12B4-B2A6-486B-9A0C-87B8AD006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AC5-B448-45B4-8099-A658ABFC3287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12B4-B2A6-486B-9A0C-87B8AD006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AC5-B448-45B4-8099-A658ABFC3287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12B4-B2A6-486B-9A0C-87B8AD006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AC5-B448-45B4-8099-A658ABFC3287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12B4-B2A6-486B-9A0C-87B8AD006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AC5-B448-45B4-8099-A658ABFC3287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12B4-B2A6-486B-9A0C-87B8AD006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t="-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AC5-B448-45B4-8099-A658ABFC3287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312B4-B2A6-486B-9A0C-87B8AD006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1"/>
            <a:ext cx="7500990" cy="4929221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  <a:t/>
            </a:r>
            <a:br>
              <a:rPr lang="ru-RU" sz="49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</a:br>
            <a:r>
              <a:rPr lang="ru-RU" sz="49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  <a:t>Как помочь ребенку</a:t>
            </a:r>
            <a:br>
              <a:rPr lang="ru-RU" sz="49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</a:br>
            <a:r>
              <a:rPr lang="ru-RU" sz="49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  <a:t> быстрее адаптироваться </a:t>
            </a:r>
            <a:br>
              <a:rPr lang="ru-RU" sz="49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</a:br>
            <a:r>
              <a:rPr lang="ru-RU" sz="49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  <a:t>в детском саду </a:t>
            </a:r>
            <a:r>
              <a:rPr lang="ru-RU" sz="28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</a:br>
            <a:r>
              <a:rPr lang="ru-RU" sz="28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</a:br>
            <a:r>
              <a:rPr lang="ru-RU" sz="28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</a:br>
            <a:r>
              <a:rPr lang="ru-RU" sz="36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  <a:t>Рекомендации </a:t>
            </a:r>
            <a:br>
              <a:rPr lang="ru-RU" sz="36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</a:br>
            <a:r>
              <a:rPr lang="ru-RU" sz="36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  <a:t>для любящих</a:t>
            </a:r>
            <a:br>
              <a:rPr lang="ru-RU" sz="36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</a:br>
            <a:r>
              <a:rPr lang="ru-RU" sz="3600" b="1" dirty="0" smtClean="0">
                <a:solidFill>
                  <a:srgbClr val="C00000"/>
                </a:solidFill>
                <a:latin typeface="PH 300 Cond Caps" pitchFamily="50" charset="-52"/>
                <a:ea typeface="Adobe Song Std L" pitchFamily="18" charset="-128"/>
              </a:rPr>
              <a:t> родителей</a:t>
            </a:r>
            <a:r>
              <a:rPr lang="ru-RU" sz="2400" b="1" dirty="0" smtClean="0">
                <a:solidFill>
                  <a:srgbClr val="008000"/>
                </a:solidFill>
                <a:latin typeface="PH 300 Cond Caps" pitchFamily="50" charset="-52"/>
                <a:ea typeface="Adobe Song Std L" pitchFamily="18" charset="-128"/>
              </a:rPr>
              <a:t/>
            </a:r>
            <a:br>
              <a:rPr lang="ru-RU" sz="2400" b="1" dirty="0" smtClean="0">
                <a:solidFill>
                  <a:srgbClr val="008000"/>
                </a:solidFill>
                <a:latin typeface="PH 300 Cond Caps" pitchFamily="50" charset="-52"/>
                <a:ea typeface="Adobe Song Std L" pitchFamily="18" charset="-128"/>
              </a:rPr>
            </a:br>
            <a:r>
              <a:rPr lang="ru-RU" sz="2400" b="1" dirty="0" smtClean="0">
                <a:solidFill>
                  <a:srgbClr val="008000"/>
                </a:solidFill>
                <a:latin typeface="PH 300 Cond Caps" pitchFamily="50" charset="-52"/>
                <a:ea typeface="Adobe Song Std L" pitchFamily="18" charset="-128"/>
              </a:rPr>
              <a:t>                                    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2" descr="A:\ИЛЛЮСТРАЦИИ\Новая папка\IMG_0881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2238027" cy="4214818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29058" y="5857892"/>
            <a:ext cx="5072098" cy="785818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Педагог-психолог МДОУ 190 г. Ярославля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Уточкина Ирина Валерьевна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7"/>
            <a:ext cx="6741392" cy="5312632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Не создавайте у ребенка иллюзий,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что все будет исполнено по его первому требованию.</a:t>
            </a:r>
          </a:p>
          <a:p>
            <a:pPr algn="ctr">
              <a:buFont typeface="Courier New" pitchFamily="49" charset="0"/>
              <a:buChar char="o"/>
            </a:pPr>
            <a:endParaRPr lang="ru-RU" sz="2000" b="1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  <a:p>
            <a:pPr algn="ctr">
              <a:buFont typeface="Courier New" pitchFamily="49" charset="0"/>
              <a:buChar char="o"/>
            </a:pPr>
            <a:endParaRPr lang="ru-RU" sz="2000" b="1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2000" dirty="0" smtClean="0">
                <a:latin typeface="Blogger Sans" pitchFamily="50" charset="0"/>
                <a:ea typeface="Blogger Sans" pitchFamily="50" charset="0"/>
              </a:rPr>
              <a:t> 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Объясните, что в группе будет много детей и иногда ему придется подождать своей очереди.</a:t>
            </a:r>
          </a:p>
          <a:p>
            <a:pPr algn="ct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Вы можете сказать малышу: «Воспитатель не сможет помочь одеться сразу всем детям, поэтому тебе придется немного подождать».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:\ИЛЛЮСТРАЦИИ\Новая папка\IMG_0881 - копи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1711"/>
            <a:ext cx="2071670" cy="4706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9"/>
            <a:ext cx="7143800" cy="4714908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Выберите ритуал прощания.</a:t>
            </a:r>
          </a:p>
          <a:p>
            <a:pPr algn="ctr">
              <a:buNone/>
            </a:pPr>
            <a:r>
              <a:rPr lang="ru-RU" sz="2400" dirty="0" smtClean="0">
                <a:latin typeface="Blogger Sans" pitchFamily="50" charset="0"/>
                <a:ea typeface="Blogger Sans" pitchFamily="50" charset="0"/>
              </a:rPr>
              <a:t>        </a:t>
            </a:r>
          </a:p>
          <a:p>
            <a:pPr algn="ctr">
              <a:buNone/>
            </a:pPr>
            <a:endParaRPr lang="ru-RU" sz="20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   Вместе с ребенком придумайте        последовательность действий,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    прощальных знаков внимания.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   Например, поцеловать ребенка в щечку, потереться носиками, помахать ручкой</a:t>
            </a:r>
            <a:r>
              <a:rPr lang="ru-RU" sz="1600" dirty="0" smtClean="0">
                <a:latin typeface="Blogger Sans" pitchFamily="50" charset="0"/>
                <a:ea typeface="Blogger Sans" pitchFamily="50" charset="0"/>
              </a:rPr>
              <a:t>.</a:t>
            </a:r>
            <a:endParaRPr lang="ru-RU" sz="1600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Picture 3" descr="A:\ИЛЛЮСТРАЦИИ\Новая папка\IMG_0881 - копия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8604"/>
            <a:ext cx="1643042" cy="29419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3086137"/>
            <a:ext cx="1928794" cy="37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00108"/>
            <a:ext cx="6929486" cy="5429289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Научите ребенка знакомиться с другими детьми</a:t>
            </a:r>
            <a:r>
              <a:rPr lang="en-US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…</a:t>
            </a:r>
            <a:endParaRPr lang="ru-RU" sz="2400" b="1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en-US" sz="2000" dirty="0" smtClean="0">
                <a:latin typeface="Blogger Sans" pitchFamily="50" charset="0"/>
                <a:ea typeface="Blogger Sans" pitchFamily="50" charset="0"/>
              </a:rPr>
              <a:t>       </a:t>
            </a:r>
            <a:r>
              <a:rPr lang="ru-RU" sz="2000" dirty="0" smtClean="0">
                <a:latin typeface="Blogger Sans" pitchFamily="50" charset="0"/>
                <a:ea typeface="Blogger Sans" pitchFamily="50" charset="0"/>
              </a:rPr>
              <a:t> </a:t>
            </a:r>
            <a:endParaRPr lang="ru-RU" sz="20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endParaRPr lang="ru-RU" sz="20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Обращаться к ним по имени,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просить, а не отнимать игрушки, </a:t>
            </a:r>
            <a:endParaRPr lang="en-US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en-US" sz="1800" b="1" dirty="0" smtClean="0">
                <a:latin typeface="Blogger Sans" pitchFamily="50" charset="0"/>
                <a:ea typeface="Blogger Sans" pitchFamily="50" charset="0"/>
              </a:rPr>
              <a:t>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в свою очередь, предлагать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игрушки другим детям.</a:t>
            </a:r>
          </a:p>
          <a:p>
            <a:pPr algn="just">
              <a:buNone/>
            </a:pPr>
            <a:endParaRPr lang="ru-RU" sz="2400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6" name="Picture 2" descr="A:\ИЛЛЮСТРАЦИИ\Новая папка\IMG_088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43570" y="3786191"/>
            <a:ext cx="2392932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71546"/>
            <a:ext cx="6858048" cy="5309783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Когда ваш малыш впервые отправится в сад…</a:t>
            </a:r>
          </a:p>
          <a:p>
            <a:pPr algn="ctr">
              <a:buNone/>
            </a:pPr>
            <a:r>
              <a:rPr lang="ru-RU" sz="2000" dirty="0" smtClean="0">
                <a:latin typeface="Blogger Sans" pitchFamily="50" charset="0"/>
                <a:ea typeface="Blogger Sans" pitchFamily="50" charset="0"/>
              </a:rPr>
              <a:t>       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Не забудьте дать ему с собой любимую игрушку: </a:t>
            </a:r>
          </a:p>
          <a:p>
            <a:pPr algn="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                             привычная вещь будет </a:t>
            </a:r>
          </a:p>
          <a:p>
            <a:pPr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                             действовать на ребенка </a:t>
            </a:r>
          </a:p>
          <a:p>
            <a:pPr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                             успокаивающе. Это для </a:t>
            </a:r>
          </a:p>
          <a:p>
            <a:pPr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                             него частичка дома, </a:t>
            </a:r>
          </a:p>
          <a:p>
            <a:pPr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                             частичка безопасности…</a:t>
            </a:r>
          </a:p>
          <a:p>
            <a:pPr algn="just">
              <a:buNone/>
            </a:pPr>
            <a:endParaRPr lang="ru-RU" sz="2400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1027" name="Picture 3" descr="C:\Users\Home\Desktop\eee\Новая папка\сон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48946"/>
            <a:ext cx="4572032" cy="2866069"/>
          </a:xfrm>
          <a:prstGeom prst="cloud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1"/>
            <a:ext cx="6966620" cy="5956714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Познакомьтесь с будущей воспитательницей, нянечкой.</a:t>
            </a:r>
          </a:p>
          <a:p>
            <a:pPr algn="just">
              <a:buNone/>
            </a:pPr>
            <a:r>
              <a:rPr lang="ru-RU" sz="2000" dirty="0" smtClean="0">
                <a:latin typeface="Blogger Sans" pitchFamily="50" charset="0"/>
                <a:ea typeface="Blogger Sans" pitchFamily="50" charset="0"/>
              </a:rPr>
              <a:t>       </a:t>
            </a:r>
          </a:p>
          <a:p>
            <a:pPr algn="just">
              <a:buNone/>
            </a:pPr>
            <a:endParaRPr lang="ru-RU" sz="20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Обязательно скажите воспитателю,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а лучше оставьте ему письменную памятку, где перечислите: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нелюбимые блюда, продукты и лекарства,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вызывающие аллергию; прививки, от которых у ребенка медицинский отвод;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номера телефонов для связи с вами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в экстренных случаях.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1"/>
            <a:ext cx="6883698" cy="5740690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Вводить ребёнка в новую ситуацию нужно постепенно.</a:t>
            </a:r>
          </a:p>
          <a:p>
            <a:pPr algn="ctr">
              <a:buNone/>
            </a:pPr>
            <a:endParaRPr lang="ru-RU" sz="2400" b="1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2000" dirty="0" smtClean="0">
                <a:latin typeface="Blogger Sans" pitchFamily="50" charset="0"/>
                <a:ea typeface="Blogger Sans" pitchFamily="50" charset="0"/>
              </a:rPr>
              <a:t>        </a:t>
            </a:r>
            <a:r>
              <a:rPr lang="ru-RU" dirty="0" smtClean="0">
                <a:latin typeface="Blogger Sans" pitchFamily="50" charset="0"/>
                <a:ea typeface="Blogger Sans" pitchFamily="50" charset="0"/>
              </a:rPr>
              <a:t>В</a:t>
            </a:r>
            <a:r>
              <a:rPr lang="ru-RU" sz="2000" dirty="0" smtClean="0">
                <a:latin typeface="Blogger Sans" pitchFamily="50" charset="0"/>
                <a:ea typeface="Blogger Sans" pitchFamily="50" charset="0"/>
              </a:rPr>
              <a:t>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первые дни побудьте с ним некоторое время в детском саду,    не уходите сразу.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А, расставаясь, обязательно скажите,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что вернётесь  за ним.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Как правило, многие дети через несколько дней привыкают    к новым условиям. </a:t>
            </a:r>
          </a:p>
          <a:p>
            <a:pPr algn="ct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Распланируйте свое время на первые дни,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чтобы  со своей стороны помочь ребенку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плавно пройти адаптацию в садике.</a:t>
            </a:r>
          </a:p>
          <a:p>
            <a:pPr algn="just">
              <a:buNone/>
            </a:pPr>
            <a:endParaRPr lang="ru-RU" sz="2400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6813400" cy="5740691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Познакомьтесь с другими родителями и их детьми</a:t>
            </a:r>
            <a:r>
              <a:rPr lang="ru-RU" sz="2400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latin typeface="Blogger Sans" pitchFamily="50" charset="0"/>
                <a:ea typeface="Blogger Sans" pitchFamily="50" charset="0"/>
              </a:rPr>
              <a:t>       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Называйте других детей в присутствии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вашего малыша по именам. Спрашивайте его дома о новых друзьях.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Поощряйте обращения вашего ребенка за помощью и поддержкой к другим людям.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Чем лучше будут ваши отношения с воспитателями, с другими родителями и их детьми, тем легче будет вашему ребенку.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3324225"/>
            <a:ext cx="1714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1"/>
            <a:ext cx="7215238" cy="4929221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Сами подготовьтесь к тому, что нужно будет расставаться с ребенком.</a:t>
            </a:r>
            <a:r>
              <a:rPr lang="ru-RU" sz="2400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 </a:t>
            </a:r>
          </a:p>
          <a:p>
            <a:pPr algn="ctr">
              <a:buNone/>
            </a:pPr>
            <a:r>
              <a:rPr lang="ru-RU" sz="2000" dirty="0" smtClean="0">
                <a:latin typeface="Blogger Sans" pitchFamily="50" charset="0"/>
                <a:ea typeface="Blogger Sans" pitchFamily="50" charset="0"/>
              </a:rPr>
              <a:t>       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На первых порах постарайтесь уделять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вашему малышу тройное внимание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дома и на прогулках, напоминайте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вечером о </a:t>
            </a:r>
            <a:r>
              <a:rPr lang="ru-RU" sz="1800" b="1" dirty="0" err="1" smtClean="0">
                <a:latin typeface="Blogger Sans" pitchFamily="50" charset="0"/>
                <a:ea typeface="Blogger Sans" pitchFamily="50" charset="0"/>
              </a:rPr>
              <a:t>садике,о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ребятах, о воспитательнице.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Самое главное - не бойтесь слез ребенка,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ведь он пока не может реагировать иначе!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Не раздражайте ребенка своими слезами и нервозностью. </a:t>
            </a:r>
          </a:p>
          <a:p>
            <a:pPr algn="ct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Если у мамы не получается быть сдержанной, лучше доверить папе отвести ребенка в садик.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6740822" cy="5598955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Не стоит колебаться.</a:t>
            </a:r>
          </a:p>
          <a:p>
            <a:pPr algn="ctr">
              <a:buNone/>
            </a:pPr>
            <a:r>
              <a:rPr lang="ru-RU" sz="2000" dirty="0" smtClean="0">
                <a:latin typeface="Blogger Sans" pitchFamily="50" charset="0"/>
                <a:ea typeface="Blogger Sans" pitchFamily="50" charset="0"/>
              </a:rPr>
              <a:t>  </a:t>
            </a:r>
          </a:p>
          <a:p>
            <a:pPr algn="ctr">
              <a:buNone/>
            </a:pPr>
            <a:endParaRPr lang="ru-RU" sz="2000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2000" dirty="0" smtClean="0">
                <a:latin typeface="Blogger Sans" pitchFamily="50" charset="0"/>
                <a:ea typeface="Blogger Sans" pitchFamily="50" charset="0"/>
              </a:rPr>
              <a:t> </a:t>
            </a:r>
          </a:p>
          <a:p>
            <a:pPr algn="ctr">
              <a:buNone/>
            </a:pPr>
            <a:endParaRPr lang="ru-RU" sz="20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Будьте твердыми в собственных убеждениях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положительной функции детского сада.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Ребенок отлично чувствует, когда родители сомневаются в целесообразности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детсадовского воспитания. </a:t>
            </a:r>
          </a:p>
          <a:p>
            <a:pPr algn="ct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Любые ваши сомнения малыш сумеет использовать для того, чтобы остаться дома и воспрепятствовать расставанию с родителями.</a:t>
            </a:r>
            <a:endParaRPr lang="ru-RU" sz="1800" b="1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4135320" cy="143247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:\ИЛЛЮСТРАЦИИ\Новая папка\IMG_0881 - копия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786058"/>
            <a:ext cx="2274142" cy="407194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6"/>
            <a:ext cx="6525938" cy="5669823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Не позволяйте себе негативных высказываний, связанных с детским садом в присутствии малыша.</a:t>
            </a:r>
          </a:p>
          <a:p>
            <a:pPr algn="ctr">
              <a:buNone/>
            </a:pPr>
            <a:r>
              <a:rPr lang="ru-RU" sz="2000" dirty="0" smtClean="0">
                <a:latin typeface="Blogger Sans" pitchFamily="50" charset="0"/>
                <a:ea typeface="Blogger Sans" pitchFamily="50" charset="0"/>
              </a:rPr>
              <a:t>        </a:t>
            </a:r>
            <a:r>
              <a:rPr lang="ru-RU" dirty="0" smtClean="0">
                <a:latin typeface="Blogger Sans" pitchFamily="50" charset="0"/>
                <a:ea typeface="Blogger Sans" pitchFamily="50" charset="0"/>
              </a:rPr>
              <a:t>В</a:t>
            </a:r>
            <a:r>
              <a:rPr lang="ru-RU" sz="2000" dirty="0" smtClean="0">
                <a:latin typeface="Blogger Sans" pitchFamily="50" charset="0"/>
                <a:ea typeface="Blogger Sans" pitchFamily="50" charset="0"/>
              </a:rPr>
              <a:t>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присутствии ребенка избегайте резких замечаний в адрес детского сада и его сотрудников.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   Тем не менее, прояснять ситуацию, тревожащую вас, необходимо. Делайте это в корректной форме через специалистов.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Важно! Никогда не пугайте ребенка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 детским садом. </a:t>
            </a:r>
            <a:endParaRPr lang="ru-RU" sz="2000" b="1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7143800" cy="494860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Для того, чтобы адаптация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 </a:t>
            </a:r>
            <a:r>
              <a:rPr lang="ru-RU" sz="4400" b="1" dirty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ребенка </a:t>
            </a:r>
            <a:endParaRPr lang="ru-RU" sz="4400" b="1" dirty="0" smtClean="0">
              <a:solidFill>
                <a:srgbClr val="008000"/>
              </a:solidFill>
              <a:latin typeface="PH 300 Cond Caps" pitchFamily="50" charset="-52"/>
              <a:ea typeface="Blogger Sans" pitchFamily="50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прошла</a:t>
            </a:r>
            <a:r>
              <a:rPr lang="en-US" sz="4400" b="1" dirty="0" smtClean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 </a:t>
            </a:r>
            <a:r>
              <a:rPr lang="ru-RU" sz="4400" b="1" dirty="0" smtClean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успешно, </a:t>
            </a:r>
            <a:r>
              <a:rPr lang="ru-RU" sz="4400" b="1" dirty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очень важно </a:t>
            </a:r>
            <a:r>
              <a:rPr lang="ru-RU" sz="4400" b="1" dirty="0" smtClean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заранее,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8000"/>
                </a:solidFill>
                <a:latin typeface="Blogger Sans" pitchFamily="50" charset="0"/>
                <a:ea typeface="Blogger Sans" pitchFamily="50" charset="0"/>
              </a:rPr>
              <a:t>(</a:t>
            </a:r>
            <a:r>
              <a:rPr lang="ru-RU" sz="4400" b="1" dirty="0" smtClean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за 3</a:t>
            </a:r>
            <a:r>
              <a:rPr lang="ru-RU" sz="4400" b="1" dirty="0" smtClean="0">
                <a:solidFill>
                  <a:srgbClr val="008000"/>
                </a:solidFill>
                <a:latin typeface="Merriweather Light" pitchFamily="18" charset="-52"/>
                <a:ea typeface="Merriweather Light" pitchFamily="18" charset="-52"/>
              </a:rPr>
              <a:t>-</a:t>
            </a:r>
            <a:r>
              <a:rPr lang="ru-RU" sz="4400" b="1" dirty="0" smtClean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4 месяца</a:t>
            </a:r>
            <a:r>
              <a:rPr lang="ru-RU" sz="4400" b="1" dirty="0" smtClean="0">
                <a:solidFill>
                  <a:srgbClr val="008000"/>
                </a:solidFill>
                <a:latin typeface="Blogger Sans" pitchFamily="50" charset="0"/>
                <a:ea typeface="Blogger Sans" pitchFamily="50" charset="0"/>
              </a:rPr>
              <a:t>)</a:t>
            </a:r>
            <a:r>
              <a:rPr lang="ru-RU" sz="4400" b="1" dirty="0" smtClean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заняться </a:t>
            </a:r>
            <a:r>
              <a:rPr lang="ru-RU" sz="4400" b="1" dirty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самостоятельной подготовкой </a:t>
            </a:r>
            <a:endParaRPr lang="ru-RU" sz="4400" b="1" dirty="0" smtClean="0">
              <a:solidFill>
                <a:srgbClr val="008000"/>
              </a:solidFill>
              <a:latin typeface="PH 300 Cond Caps" pitchFamily="50" charset="-52"/>
              <a:ea typeface="Blogger Sans" pitchFamily="50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ребенка </a:t>
            </a:r>
            <a:r>
              <a:rPr lang="ru-RU" sz="4400" b="1" dirty="0">
                <a:solidFill>
                  <a:srgbClr val="008000"/>
                </a:solidFill>
                <a:latin typeface="PH 300 Cond Caps" pitchFamily="50" charset="-52"/>
                <a:ea typeface="Blogger Sans" pitchFamily="50" charset="0"/>
              </a:rPr>
              <a:t>к детскому саду.</a:t>
            </a:r>
          </a:p>
          <a:p>
            <a:pPr>
              <a:buNone/>
            </a:pPr>
            <a:endParaRPr lang="ru-RU" dirty="0">
              <a:latin typeface="Blogger Sans" pitchFamily="50" charset="0"/>
              <a:ea typeface="Blogger Sans" pitchFamily="50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1"/>
            <a:ext cx="7143800" cy="5000659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Постарайтесь быть терпеливыми в период адаптации ребенка к садику.</a:t>
            </a:r>
          </a:p>
          <a:p>
            <a:pPr algn="ctr">
              <a:buNone/>
            </a:pPr>
            <a:r>
              <a:rPr lang="ru-RU" sz="2400" dirty="0" smtClean="0">
                <a:latin typeface="Blogger Sans" pitchFamily="50" charset="0"/>
                <a:ea typeface="Blogger Sans" pitchFamily="50" charset="0"/>
              </a:rPr>
              <a:t>        </a:t>
            </a:r>
          </a:p>
          <a:p>
            <a:pPr algn="just">
              <a:buNone/>
            </a:pPr>
            <a:endParaRPr lang="ru-RU" sz="20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Не жалейте времени на эмоционально-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личностное общение с ребенком.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Поощряйте посещение детского сада.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Помните, что детский сад –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это первый шаг малыша в общество,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импульс  развития представлений и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формирования моделей поведения ребенка в социуме.</a:t>
            </a:r>
          </a:p>
          <a:p>
            <a:pPr>
              <a:buNone/>
            </a:pPr>
            <a:endParaRPr lang="ru-RU" sz="2400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ленка\Desktop\Пара 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3108" y="1500174"/>
            <a:ext cx="4643470" cy="32859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82862" cy="521497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</a:br>
            <a: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  <a:t> </a:t>
            </a:r>
            <a:r>
              <a:rPr lang="ru-RU" sz="4900" dirty="0" smtClean="0">
                <a:solidFill>
                  <a:srgbClr val="C00000"/>
                </a:solidFill>
                <a:latin typeface="PH 300 Cond Caps" pitchFamily="50" charset="-52"/>
              </a:rPr>
              <a:t>Удачи!</a:t>
            </a:r>
            <a: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</a:br>
            <a: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  <a:t> </a:t>
            </a:r>
            <a:b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</a:br>
            <a: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  <a:t>                         </a:t>
            </a:r>
            <a:b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</a:br>
            <a: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</a:br>
            <a: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PH 300 Cond Caps" pitchFamily="50" charset="-52"/>
              </a:rPr>
            </a:br>
            <a:r>
              <a:rPr lang="ru-RU" sz="5300" dirty="0" smtClean="0">
                <a:solidFill>
                  <a:srgbClr val="C00000"/>
                </a:solidFill>
                <a:latin typeface="PH 300 Cond Caps" pitchFamily="50" charset="-52"/>
              </a:rPr>
              <a:t>Спасибо за внимание!</a:t>
            </a:r>
            <a:br>
              <a:rPr lang="ru-RU" sz="5300" dirty="0" smtClean="0">
                <a:solidFill>
                  <a:srgbClr val="C00000"/>
                </a:solidFill>
                <a:latin typeface="PH 300 Cond Caps" pitchFamily="50" charset="-52"/>
              </a:rPr>
            </a:br>
            <a:endParaRPr lang="ru-RU" sz="5300" dirty="0">
              <a:solidFill>
                <a:srgbClr val="C00000"/>
              </a:solidFill>
              <a:latin typeface="PH 300 Cond Caps" pitchFamily="50" charset="-5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14713"/>
            <a:ext cx="1905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857232"/>
            <a:ext cx="7143800" cy="6493067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Прогуливаясь рядом с детским садом, расскажите </a:t>
            </a:r>
            <a:r>
              <a:rPr lang="ru-RU" sz="2400" b="1" dirty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ребенку, что </a:t>
            </a: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это такое.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 «</a:t>
            </a:r>
            <a:r>
              <a:rPr lang="ru-RU" b="1" dirty="0" smtClean="0">
                <a:latin typeface="Blogger Sans" pitchFamily="50" charset="0"/>
                <a:ea typeface="Blogger Sans" pitchFamily="50" charset="0"/>
              </a:rPr>
              <a:t>Д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етский </a:t>
            </a:r>
            <a:r>
              <a:rPr lang="ru-RU" sz="1800" b="1" dirty="0">
                <a:latin typeface="Blogger Sans" pitchFamily="50" charset="0"/>
                <a:ea typeface="Blogger Sans" pitchFamily="50" charset="0"/>
              </a:rPr>
              <a:t>сад - это такой большой дом </a:t>
            </a: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с </a:t>
            </a:r>
            <a:r>
              <a:rPr lang="ru-RU" sz="1800" b="1" dirty="0">
                <a:latin typeface="Blogger Sans" pitchFamily="50" charset="0"/>
                <a:ea typeface="Blogger Sans" pitchFamily="50" charset="0"/>
              </a:rPr>
              <a:t>красивым садиком, куда мамы и папы </a:t>
            </a: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утром приводят </a:t>
            </a:r>
            <a:r>
              <a:rPr lang="ru-RU" sz="1800" b="1" dirty="0">
                <a:latin typeface="Blogger Sans" pitchFamily="50" charset="0"/>
                <a:ea typeface="Blogger Sans" pitchFamily="50" charset="0"/>
              </a:rPr>
              <a:t>своих детей. </a:t>
            </a: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Тебе </a:t>
            </a:r>
            <a:r>
              <a:rPr lang="ru-RU" sz="1800" b="1" dirty="0">
                <a:latin typeface="Blogger Sans" pitchFamily="50" charset="0"/>
                <a:ea typeface="Blogger Sans" pitchFamily="50" charset="0"/>
              </a:rPr>
              <a:t>там очень понравится: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в садике </a:t>
            </a:r>
            <a:r>
              <a:rPr lang="ru-RU" sz="1800" b="1" dirty="0">
                <a:latin typeface="Blogger Sans" pitchFamily="50" charset="0"/>
                <a:ea typeface="Blogger Sans" pitchFamily="50" charset="0"/>
              </a:rPr>
              <a:t>много других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ребят,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</a:t>
            </a:r>
            <a:r>
              <a:rPr lang="ru-RU" sz="1800" b="1" dirty="0">
                <a:latin typeface="Blogger Sans" pitchFamily="50" charset="0"/>
                <a:ea typeface="Blogger Sans" pitchFamily="50" charset="0"/>
              </a:rPr>
              <a:t>которые все делают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вместе – кушают</a:t>
            </a:r>
            <a:r>
              <a:rPr lang="ru-RU" sz="1800" b="1" dirty="0">
                <a:latin typeface="Blogger Sans" pitchFamily="50" charset="0"/>
                <a:ea typeface="Blogger Sans" pitchFamily="50" charset="0"/>
              </a:rPr>
              <a:t>, играют, гуляют. </a:t>
            </a: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Вместо </a:t>
            </a:r>
            <a:r>
              <a:rPr lang="ru-RU" sz="1800" b="1" dirty="0">
                <a:latin typeface="Blogger Sans" pitchFamily="50" charset="0"/>
                <a:ea typeface="Blogger Sans" pitchFamily="50" charset="0"/>
              </a:rPr>
              <a:t>меня там будет с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тобой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</a:t>
            </a:r>
            <a:r>
              <a:rPr lang="ru-RU" sz="1800" b="1" dirty="0">
                <a:latin typeface="Blogger Sans" pitchFamily="50" charset="0"/>
                <a:ea typeface="Blogger Sans" pitchFamily="50" charset="0"/>
              </a:rPr>
              <a:t>тетя-воспитательница, которая станет </a:t>
            </a: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заботиться </a:t>
            </a:r>
            <a:r>
              <a:rPr lang="ru-RU" sz="1800" b="1" dirty="0">
                <a:latin typeface="Blogger Sans" pitchFamily="50" charset="0"/>
                <a:ea typeface="Blogger Sans" pitchFamily="50" charset="0"/>
              </a:rPr>
              <a:t>о тебе, как и о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других малышах».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857232"/>
            <a:ext cx="7143800" cy="6493067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Расскажите </a:t>
            </a:r>
            <a:r>
              <a:rPr lang="ru-RU" sz="2400" b="1" dirty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ребенку, что </a:t>
            </a:r>
            <a:endParaRPr lang="ru-RU" sz="2400" b="1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Он скоро будет ходить в детский садик, где много детей, с которыми можно играть, и много новых интересных игрушек.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Сообщите, как весело и здорово будет играть с ребятами в новые игры.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Такой разговор поможет сформировать у ребенка положительное отношение к детскому саду, осознанное представление о переменах в его жизни.</a:t>
            </a:r>
          </a:p>
          <a:p>
            <a:pPr algn="ct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Посетите детский сад с ребенком </a:t>
            </a:r>
            <a:r>
              <a:rPr lang="ru-RU" sz="1800" b="1" dirty="0" err="1" smtClean="0">
                <a:latin typeface="Blogger Sans" pitchFamily="50" charset="0"/>
                <a:ea typeface="Blogger Sans" pitchFamily="50" charset="0"/>
              </a:rPr>
              <a:t>заранее,чтобы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он мог познакомиться с игровой площадкой, воспитателями, помещениями. </a:t>
            </a:r>
            <a:r>
              <a:rPr lang="ru-RU" sz="1800" dirty="0" smtClean="0">
                <a:latin typeface="Blogger Sans" pitchFamily="50" charset="0"/>
                <a:ea typeface="Blogger Sans" pitchFamily="50" charset="0"/>
              </a:rPr>
              <a:t/>
            </a:r>
            <a:br>
              <a:rPr lang="ru-RU" sz="1800" dirty="0" smtClean="0">
                <a:latin typeface="Blogger Sans" pitchFamily="50" charset="0"/>
                <a:ea typeface="Blogger Sans" pitchFamily="50" charset="0"/>
              </a:rPr>
            </a:br>
            <a:endParaRPr lang="ru-RU" sz="1800" dirty="0">
              <a:latin typeface="Blogger Sans" pitchFamily="50" charset="0"/>
              <a:ea typeface="Blogger Sans" pitchFamily="50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нка\Desktop\Пара З.png"/>
          <p:cNvPicPr>
            <a:picLocks noChangeAspect="1" noChangeArrowheads="1"/>
          </p:cNvPicPr>
          <p:nvPr/>
        </p:nvPicPr>
        <p:blipFill>
          <a:blip r:embed="rId2"/>
          <a:srcRect l="2705" t="-2248" r="26170"/>
          <a:stretch>
            <a:fillRect/>
          </a:stretch>
        </p:blipFill>
        <p:spPr bwMode="auto">
          <a:xfrm>
            <a:off x="0" y="3571876"/>
            <a:ext cx="3314465" cy="3286124"/>
          </a:xfrm>
          <a:prstGeom prst="cloud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7143800" cy="5500726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Когда вы идете мимо детского сада…</a:t>
            </a:r>
          </a:p>
          <a:p>
            <a:pPr algn="ctr">
              <a:buNone/>
            </a:pPr>
            <a:r>
              <a:rPr lang="ru-RU" dirty="0" smtClean="0">
                <a:latin typeface="Blogger Sans" pitchFamily="50" charset="0"/>
                <a:ea typeface="Blogger Sans" pitchFamily="50" charset="0"/>
              </a:rPr>
              <a:t>С </a:t>
            </a: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радостью напоминайте ребенку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 о том, что не всех детей берут  в детский садик. А ему повезло - </a:t>
            </a: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скоро</a:t>
            </a: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 </a:t>
            </a: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он сможет сюда ходить.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  Рассказывайте родным и знакомым в присутствии </a:t>
            </a:r>
            <a:r>
              <a:rPr lang="ru-RU" sz="2000" b="1" dirty="0" err="1" smtClean="0">
                <a:latin typeface="Blogger Sans" pitchFamily="50" charset="0"/>
                <a:ea typeface="Blogger Sans" pitchFamily="50" charset="0"/>
              </a:rPr>
              <a:t>малыша,что</a:t>
            </a: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 очень гордитесь своим ребенком,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  - ведь его   приняли в детский сад.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>
              <a:latin typeface="Blogger Sans" pitchFamily="50" charset="0"/>
              <a:ea typeface="Blogger Sans" pitchFamily="50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   </a:t>
            </a:r>
            <a:endParaRPr lang="ru-RU" sz="20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9"/>
            <a:ext cx="7215238" cy="5357850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8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Поговорите с ребенком, </a:t>
            </a:r>
          </a:p>
          <a:p>
            <a:pPr algn="ctr">
              <a:buNone/>
            </a:pPr>
            <a:r>
              <a:rPr lang="ru-RU" sz="2100" dirty="0" smtClean="0"/>
              <a:t/>
            </a:r>
            <a:br>
              <a:rPr lang="ru-RU" sz="2100" dirty="0" smtClean="0"/>
            </a:br>
            <a:endParaRPr lang="ru-RU" sz="2100" dirty="0" smtClean="0"/>
          </a:p>
          <a:p>
            <a:pPr algn="just">
              <a:buNone/>
            </a:pPr>
            <a:endParaRPr lang="ru-RU" sz="2100" b="1" dirty="0" smtClean="0">
              <a:latin typeface="Blogger Sans" pitchFamily="50" charset="0"/>
              <a:ea typeface="Blogger Sans" pitchFamily="50" charset="0"/>
            </a:endParaRPr>
          </a:p>
          <a:p>
            <a:pPr algn="just">
              <a:buNone/>
            </a:pPr>
            <a:endParaRPr lang="ru-RU" sz="2100" b="1" dirty="0" smtClean="0">
              <a:latin typeface="Blogger Sans" pitchFamily="50" charset="0"/>
              <a:ea typeface="Blogger Sans" pitchFamily="50" charset="0"/>
            </a:endParaRPr>
          </a:p>
          <a:p>
            <a:pPr algn="just">
              <a:buNone/>
            </a:pPr>
            <a:endParaRPr lang="ru-RU" sz="2100" b="1" dirty="0" smtClean="0">
              <a:latin typeface="Blogger Sans" pitchFamily="50" charset="0"/>
              <a:ea typeface="Blogger Sans" pitchFamily="50" charset="0"/>
            </a:endParaRPr>
          </a:p>
          <a:p>
            <a:pPr algn="just">
              <a:buNone/>
            </a:pPr>
            <a:endParaRPr lang="ru-RU" sz="2100" b="1" dirty="0" smtClean="0">
              <a:latin typeface="Blogger Sans" pitchFamily="50" charset="0"/>
              <a:ea typeface="Blogger Sans" pitchFamily="50" charset="0"/>
            </a:endParaRPr>
          </a:p>
          <a:p>
            <a:pPr algn="just">
              <a:buNone/>
            </a:pPr>
            <a:endParaRPr lang="ru-RU" sz="2100" b="1" dirty="0" smtClean="0">
              <a:latin typeface="Blogger Sans" pitchFamily="50" charset="0"/>
              <a:ea typeface="Blogger Sans" pitchFamily="50" charset="0"/>
            </a:endParaRPr>
          </a:p>
          <a:p>
            <a:pPr algn="just">
              <a:buNone/>
            </a:pPr>
            <a:r>
              <a:rPr lang="ru-RU" sz="2100" b="1" dirty="0" smtClean="0">
                <a:latin typeface="Blogger Sans" pitchFamily="50" charset="0"/>
                <a:ea typeface="Blogger Sans" pitchFamily="50" charset="0"/>
              </a:rPr>
              <a:t>  </a:t>
            </a:r>
          </a:p>
          <a:p>
            <a:pPr algn="just">
              <a:buNone/>
            </a:pPr>
            <a:r>
              <a:rPr lang="ru-RU" sz="2100" b="1" dirty="0" smtClean="0">
                <a:latin typeface="Blogger Sans" pitchFamily="50" charset="0"/>
                <a:ea typeface="Blogger Sans" pitchFamily="50" charset="0"/>
              </a:rPr>
              <a:t>  что, тети, с которыми он там встретится, будут играть, петь и танцевать с ним, читать ему книжки, рассказывать сказки и всегда во всем помогут.</a:t>
            </a:r>
          </a:p>
          <a:p>
            <a:pPr algn="ctr">
              <a:buNone/>
            </a:pPr>
            <a:r>
              <a:rPr lang="ru-RU" sz="2100" dirty="0" smtClean="0"/>
              <a:t>  </a:t>
            </a:r>
            <a:endParaRPr lang="ru-RU" sz="2100" dirty="0"/>
          </a:p>
        </p:txBody>
      </p:sp>
      <p:pic>
        <p:nvPicPr>
          <p:cNvPr id="3075" name="Picture 3" descr="A:\ИЛЛЮСТРАЦИИ\Новая папка\прогулкаq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4286280" cy="2959714"/>
          </a:xfrm>
          <a:prstGeom prst="cloud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:\ИЛЛЮСТРАЦИИ\Новая папка\IMG_088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3428992" cy="264318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71547"/>
            <a:ext cx="6670524" cy="5741830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Скажите, что теперь по утрам вся семья будет отправляться </a:t>
            </a:r>
            <a:r>
              <a:rPr lang="en-US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на работу…</a:t>
            </a:r>
          </a:p>
          <a:p>
            <a:pPr algn="just">
              <a:buFont typeface="Courier New" pitchFamily="49" charset="0"/>
              <a:buChar char="o"/>
            </a:pPr>
            <a:endParaRPr lang="ru-RU" sz="2000" b="1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  <a:p>
            <a:pPr algn="just">
              <a:buFont typeface="Courier New" pitchFamily="49" charset="0"/>
              <a:buChar char="o"/>
            </a:pPr>
            <a:endParaRPr lang="ru-RU" sz="2000" b="1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  <a:p>
            <a:pPr algn="just">
              <a:buFont typeface="Courier New" pitchFamily="49" charset="0"/>
              <a:buChar char="o"/>
            </a:pPr>
            <a:endParaRPr lang="en-US" sz="2000" b="1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Папа - в свой офис, мама - в свой,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 старший брат или сестра –</a:t>
            </a:r>
            <a:r>
              <a:rPr lang="en-US" sz="1800" b="1" dirty="0" smtClean="0">
                <a:latin typeface="Blogger Sans" pitchFamily="50" charset="0"/>
                <a:ea typeface="Blogger Sans" pitchFamily="50" charset="0"/>
              </a:rPr>
              <a:t>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в школу,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 а он - в детский сад, </a:t>
            </a:r>
            <a:endParaRPr lang="en-US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 а после работы мама или папа придут</a:t>
            </a:r>
            <a:r>
              <a:rPr lang="en-US" sz="1800" b="1" dirty="0" smtClean="0">
                <a:latin typeface="Blogger Sans" pitchFamily="50" charset="0"/>
                <a:ea typeface="Blogger Sans" pitchFamily="50" charset="0"/>
              </a:rPr>
              <a:t> </a:t>
            </a:r>
          </a:p>
          <a:p>
            <a:pPr algn="ctr">
              <a:buNone/>
            </a:pPr>
            <a:r>
              <a:rPr lang="en-US" sz="1800" b="1" dirty="0" smtClean="0">
                <a:latin typeface="Blogger Sans" pitchFamily="50" charset="0"/>
                <a:ea typeface="Blogger Sans" pitchFamily="50" charset="0"/>
              </a:rPr>
              <a:t>  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за ним и заберут домой.</a:t>
            </a:r>
            <a:endParaRPr lang="ru-RU" sz="1800" b="1" dirty="0" smtClean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7072362" cy="4857784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Подробно расскажите ребенку о режиме детского сада.</a:t>
            </a:r>
          </a:p>
          <a:p>
            <a:pPr algn="ctr">
              <a:buNone/>
            </a:pPr>
            <a:r>
              <a:rPr lang="ru-RU" sz="2200" dirty="0" smtClean="0">
                <a:latin typeface="Blogger Sans" pitchFamily="50" charset="0"/>
                <a:ea typeface="Blogger Sans" pitchFamily="50" charset="0"/>
              </a:rPr>
              <a:t>   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Для этого лучше использовать серию сказок про детский сад, главным героем которых 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будет любимый мишка или зайка малыша.</a:t>
            </a:r>
          </a:p>
          <a:p>
            <a:pPr algn="ct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dirty="0" smtClean="0">
                <a:latin typeface="Blogger Sans" pitchFamily="50" charset="0"/>
                <a:ea typeface="Blogger Sans" pitchFamily="50" charset="0"/>
              </a:rPr>
              <a:t>     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Чем подробнее будет ваш рассказ - тем спокойнее и увереннее будет чувствовать себя ваш малыш, когда пойдет в детский сад.            </a:t>
            </a:r>
          </a:p>
          <a:p>
            <a:pPr algn="ctr">
              <a:buNone/>
            </a:pPr>
            <a:endParaRPr lang="ru-RU" sz="1800" b="1" dirty="0" smtClean="0">
              <a:latin typeface="Blogger Sans" pitchFamily="50" charset="0"/>
              <a:ea typeface="Blogger Sans" pitchFamily="50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</a:t>
            </a: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Когда ребенок увидит, что ожидаемое событие происходит так, как было ему заранее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    «обещано», - он </a:t>
            </a: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почувствует </a:t>
            </a: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себя </a:t>
            </a: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увереннее.</a:t>
            </a:r>
            <a:endParaRPr lang="ru-RU" sz="2000" b="1" dirty="0">
              <a:solidFill>
                <a:srgbClr val="00B050"/>
              </a:solidFill>
              <a:latin typeface="Blogger Sans" pitchFamily="50" charset="0"/>
              <a:ea typeface="Blogger Sans" pitchFamily="50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000924" cy="5000661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Честно поговорите с ребенком о трудностях, которые могут возникнуть у него в детском саду.</a:t>
            </a:r>
          </a:p>
          <a:p>
            <a:pPr algn="ctr">
              <a:buNone/>
            </a:pPr>
            <a:r>
              <a:rPr lang="ru-RU" sz="2400" dirty="0" smtClean="0"/>
              <a:t>       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Обговорите, к кому в этом случае он сможет обратиться за помощью, и как он это сделает.</a:t>
            </a:r>
          </a:p>
          <a:p>
            <a:pPr algn="ctr">
              <a:buNone/>
            </a:pP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   Например: «Если ты захочешь пить, подойди</a:t>
            </a:r>
            <a:r>
              <a:rPr lang="en-US" sz="1800" b="1" dirty="0" smtClean="0">
                <a:latin typeface="Blogger Sans" pitchFamily="50" charset="0"/>
                <a:ea typeface="Blogger Sans" pitchFamily="50" charset="0"/>
              </a:rPr>
              <a:t> </a:t>
            </a:r>
            <a:r>
              <a:rPr lang="ru-RU" sz="1800" b="1" dirty="0" smtClean="0">
                <a:latin typeface="Blogger Sans" pitchFamily="50" charset="0"/>
                <a:ea typeface="Blogger Sans" pitchFamily="50" charset="0"/>
              </a:rPr>
              <a:t>к воспитателю и скажи: «Я хочу пить», и воспитатель нальет тебе воды. Если захочешь в туалет, скажи об этом тете».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Blogger Sans" pitchFamily="50" charset="0"/>
                <a:ea typeface="Blogger Sans" pitchFamily="50" charset="0"/>
              </a:rPr>
              <a:t>       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Подобные ситуации очень полезно </a:t>
            </a:r>
          </a:p>
          <a:p>
            <a:pPr algn="ctr">
              <a:buNone/>
            </a:pPr>
            <a:r>
              <a:rPr lang="ru-RU" sz="2000" b="1" dirty="0" smtClean="0">
                <a:latin typeface="Blogger Sans" pitchFamily="50" charset="0"/>
                <a:ea typeface="Blogger Sans" pitchFamily="50" charset="0"/>
              </a:rPr>
              <a:t>обыграть с ребенком с помощью игрушек со сменой ролей.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956</Words>
  <Application>Microsoft Office PowerPoint</Application>
  <PresentationFormat>Экран (4:3)</PresentationFormat>
  <Paragraphs>163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Как помочь ребенку  быстрее адаптироваться  в детском саду    Рекомендации  для любящих  родителей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Удачи!                          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к детскому саду</dc:title>
  <dc:creator>Home</dc:creator>
  <cp:lastModifiedBy>Windows User</cp:lastModifiedBy>
  <cp:revision>326</cp:revision>
  <dcterms:created xsi:type="dcterms:W3CDTF">2015-04-07T22:33:02Z</dcterms:created>
  <dcterms:modified xsi:type="dcterms:W3CDTF">2018-05-19T23:51:35Z</dcterms:modified>
</cp:coreProperties>
</file>