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65" r:id="rId8"/>
    <p:sldId id="267" r:id="rId9"/>
    <p:sldId id="266" r:id="rId10"/>
    <p:sldId id="260" r:id="rId11"/>
    <p:sldId id="261" r:id="rId12"/>
    <p:sldId id="275" r:id="rId13"/>
    <p:sldId id="268" r:id="rId14"/>
    <p:sldId id="269" r:id="rId15"/>
    <p:sldId id="270" r:id="rId16"/>
    <p:sldId id="271" r:id="rId17"/>
    <p:sldId id="272" r:id="rId18"/>
    <p:sldId id="279" r:id="rId19"/>
    <p:sldId id="280" r:id="rId20"/>
    <p:sldId id="281" r:id="rId21"/>
    <p:sldId id="282" r:id="rId22"/>
    <p:sldId id="289" r:id="rId23"/>
    <p:sldId id="273" r:id="rId24"/>
    <p:sldId id="274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6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93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76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19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804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30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06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954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44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160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3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5C83-0BDC-4124-AB7E-20F1DDF8AF2B}" type="datetimeFigureOut">
              <a:rPr lang="ru-RU" smtClean="0"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DDD46-3956-4DBC-9229-CA8FD48227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4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76263"/>
          </a:xfrm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>
                <a:cs typeface="Aharoni" pitchFamily="2" charset="-79"/>
              </a:rPr>
              <a:t>Школа перед лицом чрезвычайных обстоятельств: буллинг и самоубийство</a:t>
            </a:r>
            <a:br>
              <a:rPr lang="ru-RU">
                <a:cs typeface="Aharoni" pitchFamily="2" charset="-79"/>
              </a:rPr>
            </a:br>
            <a:endParaRPr lang="ru-RU" dirty="0"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4725143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308438"/>
            <a:ext cx="4176464" cy="2928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695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ПОСЛЕДСТВИЯ БУЛЛИНГА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Снижение самооценки</a:t>
            </a:r>
          </a:p>
          <a:p>
            <a:r>
              <a:rPr lang="ru-RU" dirty="0"/>
              <a:t>2. Снижение успеваемости</a:t>
            </a:r>
          </a:p>
          <a:p>
            <a:r>
              <a:rPr lang="ru-RU" dirty="0"/>
              <a:t>3. Прогулы школьных занятий</a:t>
            </a:r>
          </a:p>
          <a:p>
            <a:r>
              <a:rPr lang="ru-RU" dirty="0"/>
              <a:t>4. Ухудшение состояния здоровья (головная боль, нарушения сна, боль в животе, беспокойство, депрессия)</a:t>
            </a:r>
          </a:p>
          <a:p>
            <a:r>
              <a:rPr lang="ru-RU" dirty="0"/>
              <a:t>5. Мысли о самоубийстве</a:t>
            </a:r>
          </a:p>
          <a:p>
            <a:r>
              <a:rPr lang="ru-RU" dirty="0"/>
              <a:t>6. Суицид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4201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ПРЕДОТВРАЩЕНИЕ БУЛЛИНГА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Программа по предотвращению </a:t>
            </a:r>
            <a:r>
              <a:rPr lang="ru-RU" dirty="0" err="1"/>
              <a:t>буллинга</a:t>
            </a:r>
            <a:r>
              <a:rPr lang="ru-RU" dirty="0"/>
              <a:t> должна быть комплексной и включать в себя взаимодействие всех работников образовательного учреждения</a:t>
            </a:r>
          </a:p>
          <a:p>
            <a:r>
              <a:rPr lang="ru-RU" dirty="0"/>
              <a:t>Не принимать быстрых и кратковременных решений</a:t>
            </a:r>
          </a:p>
          <a:p>
            <a:pPr algn="just"/>
            <a:r>
              <a:rPr lang="ru-RU" dirty="0"/>
              <a:t>Исключение из школы, отстранение </a:t>
            </a:r>
            <a:r>
              <a:rPr lang="ru-RU" dirty="0" err="1"/>
              <a:t>буллера</a:t>
            </a:r>
            <a:r>
              <a:rPr lang="ru-RU" dirty="0"/>
              <a:t> от занятий неэффективно</a:t>
            </a:r>
          </a:p>
          <a:p>
            <a:pPr algn="just"/>
            <a:r>
              <a:rPr lang="ru-RU" dirty="0"/>
              <a:t>Неэффективно заставлять </a:t>
            </a:r>
            <a:r>
              <a:rPr lang="ru-RU" dirty="0" err="1"/>
              <a:t>буллера</a:t>
            </a:r>
            <a:r>
              <a:rPr lang="ru-RU" dirty="0"/>
              <a:t> просить прощение</a:t>
            </a:r>
          </a:p>
          <a:p>
            <a:pPr algn="just"/>
            <a:r>
              <a:rPr lang="ru-RU" dirty="0"/>
              <a:t>Беседы на уровне класса более эффективны</a:t>
            </a:r>
          </a:p>
          <a:p>
            <a:pPr algn="just"/>
            <a:r>
              <a:rPr lang="ru-RU" dirty="0"/>
              <a:t>Необходимо остановить </a:t>
            </a:r>
            <a:r>
              <a:rPr lang="ru-RU" dirty="0" err="1"/>
              <a:t>буллинг</a:t>
            </a:r>
            <a:r>
              <a:rPr lang="ru-RU" dirty="0"/>
              <a:t>, если мы его видим</a:t>
            </a:r>
          </a:p>
        </p:txBody>
      </p:sp>
    </p:spTree>
    <p:extLst>
      <p:ext uri="{BB962C8B-B14F-4D97-AF65-F5344CB8AC3E}">
        <p14:creationId xmlns:p14="http://schemas.microsoft.com/office/powerpoint/2010/main" val="3156769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perspectiveRelaxedModerately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С У И Ц И 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449580" algn="just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Суицид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– умышленное самоповреждение со смертельным исходом, (лишение себя жизни). СУИЦИД - способность поставить под вопрос свою жизнь и изменить своё местонахождение. Смерть — побочный продукт суицида. Это акт самоубийства, совершаемый человеком в состоянии сильного душевного расстройства либо под влиянием психического заболевания; осознанный акт устранения из жизни под воздействием острых психотравмирующих ситуаций, при которых собственная жизнь как высшая ценность теряет для данного человека смысл.</a:t>
            </a:r>
            <a:endParaRPr lang="ru-RU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8860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ПРИЧИНЫ СУИЦИДАЛЬНОГО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/>
              <a:t>Психическое заболевание</a:t>
            </a:r>
          </a:p>
          <a:p>
            <a:r>
              <a:rPr lang="ru-RU" dirty="0"/>
              <a:t>Употребление ПАВ</a:t>
            </a:r>
          </a:p>
          <a:p>
            <a:r>
              <a:rPr lang="ru-RU" dirty="0"/>
              <a:t>Общий стресс</a:t>
            </a:r>
          </a:p>
          <a:p>
            <a:r>
              <a:rPr lang="ru-RU" dirty="0"/>
              <a:t>Чувство безнадежности</a:t>
            </a:r>
          </a:p>
          <a:p>
            <a:r>
              <a:rPr lang="ru-RU" dirty="0"/>
              <a:t>Импульсивность</a:t>
            </a:r>
          </a:p>
          <a:p>
            <a:r>
              <a:rPr lang="ru-RU" dirty="0"/>
              <a:t>Психологическая уязвимость/низкая самооценка</a:t>
            </a:r>
          </a:p>
          <a:p>
            <a:r>
              <a:rPr lang="ru-RU" dirty="0"/>
              <a:t>История семьи/ потери/ развод</a:t>
            </a:r>
          </a:p>
          <a:p>
            <a:r>
              <a:rPr lang="ru-RU" dirty="0"/>
              <a:t>Тяжелые соматические заболевания</a:t>
            </a:r>
          </a:p>
          <a:p>
            <a:r>
              <a:rPr lang="ru-RU" dirty="0"/>
              <a:t>Доступ к оружию</a:t>
            </a:r>
          </a:p>
          <a:p>
            <a:r>
              <a:rPr lang="ru-RU" dirty="0"/>
              <a:t>Социально-культурный фон </a:t>
            </a:r>
          </a:p>
          <a:p>
            <a:r>
              <a:rPr lang="ru-RU" dirty="0"/>
              <a:t>Психологическое давление (в </a:t>
            </a:r>
            <a:r>
              <a:rPr lang="ru-RU" dirty="0" err="1"/>
              <a:t>т.ч</a:t>
            </a:r>
            <a:r>
              <a:rPr lang="ru-RU" dirty="0"/>
              <a:t>. </a:t>
            </a:r>
            <a:r>
              <a:rPr lang="ru-RU" dirty="0" err="1"/>
              <a:t>Буллинг</a:t>
            </a:r>
            <a:r>
              <a:rPr lang="ru-RU" dirty="0"/>
              <a:t>)</a:t>
            </a:r>
          </a:p>
          <a:p>
            <a:r>
              <a:rPr lang="ru-RU" dirty="0"/>
              <a:t>Мысли о самоубийстве</a:t>
            </a:r>
          </a:p>
        </p:txBody>
      </p:sp>
    </p:spTree>
    <p:extLst>
      <p:ext uri="{BB962C8B-B14F-4D97-AF65-F5344CB8AC3E}">
        <p14:creationId xmlns:p14="http://schemas.microsoft.com/office/powerpoint/2010/main" val="142049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ТИПЫ СУИЦИДАЛЬНОГО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Истинное суицидальное поведение </a:t>
            </a:r>
            <a:r>
              <a:rPr lang="ru-RU" sz="2400" dirty="0"/>
              <a:t>(длительное планирование, продумывание способов – от нескольких часов до нескольких лет)</a:t>
            </a:r>
          </a:p>
          <a:p>
            <a:r>
              <a:rPr lang="ru-RU" dirty="0"/>
              <a:t>Аффективный суицид </a:t>
            </a:r>
            <a:r>
              <a:rPr lang="ru-RU" sz="2400" dirty="0"/>
              <a:t>(короткий суицидальный период и необратимые последствия)</a:t>
            </a:r>
          </a:p>
          <a:p>
            <a:r>
              <a:rPr lang="ru-RU" dirty="0"/>
              <a:t>Демонстративный суицид </a:t>
            </a:r>
            <a:r>
              <a:rPr lang="ru-RU" sz="2400" dirty="0"/>
              <a:t>(совершаемый при </a:t>
            </a:r>
          </a:p>
          <a:p>
            <a:pPr marL="0" indent="0">
              <a:buNone/>
            </a:pPr>
            <a:r>
              <a:rPr lang="ru-RU" sz="2400" dirty="0"/>
              <a:t>ком –</a:t>
            </a:r>
            <a:r>
              <a:rPr lang="ru-RU" sz="2400" dirty="0" err="1"/>
              <a:t>нибудь</a:t>
            </a:r>
            <a:r>
              <a:rPr lang="ru-RU" sz="2400" dirty="0"/>
              <a:t> с целью воздействия)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962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/>
              <a:t>МОТИВЫ СУИЦИДАЛЬНОГО ПОВЕДЕНИЯ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07288" cy="547260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Альтруистический </a:t>
            </a:r>
            <a:r>
              <a:rPr lang="ru-RU" sz="2400" dirty="0"/>
              <a:t>(желание избавить других от своего существования)</a:t>
            </a:r>
          </a:p>
          <a:p>
            <a:r>
              <a:rPr lang="ru-RU" dirty="0" err="1"/>
              <a:t>Псевдоальтруистический</a:t>
            </a:r>
            <a:endParaRPr lang="ru-RU" dirty="0"/>
          </a:p>
          <a:p>
            <a:r>
              <a:rPr lang="ru-RU" dirty="0" err="1"/>
              <a:t>Аномический</a:t>
            </a:r>
            <a:r>
              <a:rPr lang="ru-RU" dirty="0"/>
              <a:t> </a:t>
            </a:r>
            <a:r>
              <a:rPr lang="ru-RU" sz="2400" dirty="0"/>
              <a:t>(потеря смысла жизни)</a:t>
            </a:r>
          </a:p>
          <a:p>
            <a:r>
              <a:rPr lang="ru-RU" dirty="0"/>
              <a:t>Анестетический </a:t>
            </a:r>
            <a:r>
              <a:rPr lang="ru-RU" sz="2400" dirty="0"/>
              <a:t>(избавление от душевной боли)</a:t>
            </a:r>
          </a:p>
          <a:p>
            <a:r>
              <a:rPr lang="ru-RU" dirty="0"/>
              <a:t>Инструментальный </a:t>
            </a:r>
            <a:r>
              <a:rPr lang="ru-RU" sz="2400" dirty="0"/>
              <a:t>(неспособность изменить неблагоприятную ситуацию другим способом, привлечение к себе внимания)</a:t>
            </a:r>
          </a:p>
          <a:p>
            <a:r>
              <a:rPr lang="ru-RU" dirty="0" err="1"/>
              <a:t>Аутопунитический</a:t>
            </a:r>
            <a:r>
              <a:rPr lang="ru-RU" dirty="0"/>
              <a:t> (желание наказать себя)</a:t>
            </a:r>
          </a:p>
          <a:p>
            <a:r>
              <a:rPr lang="ru-RU" dirty="0" err="1"/>
              <a:t>Гетеропунитический</a:t>
            </a:r>
            <a:r>
              <a:rPr lang="ru-RU" dirty="0"/>
              <a:t> (желание отомстить, наказать кого-то)</a:t>
            </a:r>
          </a:p>
          <a:p>
            <a:r>
              <a:rPr lang="ru-RU" dirty="0" err="1"/>
              <a:t>Поствитальная</a:t>
            </a:r>
            <a:r>
              <a:rPr lang="ru-RU" dirty="0"/>
              <a:t> мотивация (желание уйти в другой мир, чтобы стало лучше).</a:t>
            </a:r>
          </a:p>
        </p:txBody>
      </p:sp>
    </p:spTree>
    <p:extLst>
      <p:ext uri="{BB962C8B-B14F-4D97-AF65-F5344CB8AC3E}">
        <p14:creationId xmlns:p14="http://schemas.microsoft.com/office/powerpoint/2010/main" val="2346381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062664" cy="360040"/>
          </a:xfrm>
        </p:spPr>
        <p:txBody>
          <a:bodyPr>
            <a:normAutofit fontScale="90000"/>
          </a:bodyPr>
          <a:lstStyle/>
          <a:p>
            <a:r>
              <a:rPr lang="ru-RU" sz="2900" b="1" dirty="0">
                <a:solidFill>
                  <a:prstClr val="black"/>
                </a:solidFill>
                <a:latin typeface="Times New Roman"/>
                <a:ea typeface="Times New Roman"/>
              </a:rPr>
              <a:t>Группа риска подростков, склонных к суициду:</a:t>
            </a:r>
            <a:br>
              <a:rPr lang="ru-RU" sz="2900" dirty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64704"/>
            <a:ext cx="8352928" cy="5832648"/>
          </a:xfrm>
        </p:spPr>
        <p:txBody>
          <a:bodyPr>
            <a:normAutofit/>
          </a:bodyPr>
          <a:lstStyle/>
          <a:p>
            <a:pPr marL="342900" lvl="0" indent="-342900" algn="just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200" dirty="0">
                <a:solidFill>
                  <a:srgbClr val="7030A0"/>
                </a:solidFill>
                <a:ea typeface="Times New Roman"/>
              </a:rPr>
              <a:t>Отличники, т. к. к ним все предъявляют повышенные требования, сверхкритичные к себе. К тому же эти дети редко бывают приняты в социальной группе сверстников, что также может привести к суицидальному исходу.</a:t>
            </a:r>
          </a:p>
          <a:p>
            <a:pPr marL="342900" lvl="0" indent="-342900" algn="just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200" dirty="0">
                <a:solidFill>
                  <a:srgbClr val="7030A0"/>
                </a:solidFill>
                <a:ea typeface="Times New Roman"/>
              </a:rPr>
              <a:t>Дети, которые резко снижают успехи в учебной деятельности, естественно вызывая тем самым недоумение и возмущение родителей и учителей.</a:t>
            </a:r>
          </a:p>
          <a:p>
            <a:pPr marL="342900" lvl="0" indent="-342900" algn="just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200" dirty="0">
                <a:solidFill>
                  <a:srgbClr val="7030A0"/>
                </a:solidFill>
                <a:ea typeface="Times New Roman"/>
              </a:rPr>
              <a:t>Дети, к которым окружающие предъявляют завышенные требования, а они в силу субъективных причин не могут их выполнить.</a:t>
            </a:r>
          </a:p>
          <a:p>
            <a:pPr marL="342900" lvl="0" indent="-342900" algn="just">
              <a:buFont typeface="Arial" pitchFamily="34" charset="0"/>
              <a:buChar char="•"/>
              <a:tabLst>
                <a:tab pos="457200" algn="l"/>
              </a:tabLst>
            </a:pPr>
            <a:r>
              <a:rPr lang="ru-RU" sz="2200" dirty="0">
                <a:solidFill>
                  <a:srgbClr val="7030A0"/>
                </a:solidFill>
                <a:ea typeface="Times New Roman"/>
              </a:rPr>
              <a:t>Дети с повышенной тревожностью и склонностью к депрессиям (в основном это дети с родовыми травмами, правополушарные и те, у которых в роду или ближайшем окружении были случаи или попытки самоубийства), особенно в </a:t>
            </a:r>
            <a:r>
              <a:rPr lang="ru-RU" sz="2200" dirty="0" err="1">
                <a:solidFill>
                  <a:srgbClr val="7030A0"/>
                </a:solidFill>
                <a:ea typeface="Times New Roman"/>
              </a:rPr>
              <a:t>пубертате</a:t>
            </a:r>
            <a:r>
              <a:rPr lang="ru-RU" sz="2200" dirty="0">
                <a:solidFill>
                  <a:srgbClr val="7030A0"/>
                </a:solidFill>
                <a:ea typeface="Times New Roman"/>
              </a:rPr>
              <a:t> (периоде полового созревания).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44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СИМПТОМЫ РИСКА САМОУБИЙСТВА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r>
              <a:rPr lang="ru-RU" sz="3000" dirty="0"/>
              <a:t>Угрозы покончить жизнь самоубийством</a:t>
            </a:r>
          </a:p>
          <a:p>
            <a:r>
              <a:rPr lang="ru-RU" sz="3000" dirty="0"/>
              <a:t>Угрозы/ попытки покончить жизнь самоубийством в прошлом</a:t>
            </a:r>
          </a:p>
          <a:p>
            <a:r>
              <a:rPr lang="ru-RU" sz="3000" dirty="0"/>
              <a:t>Изменения личности </a:t>
            </a:r>
            <a:r>
              <a:rPr lang="ru-RU" sz="2400" dirty="0"/>
              <a:t>(необычная отстраненность, агрессия, перепады настроения)</a:t>
            </a:r>
          </a:p>
          <a:p>
            <a:r>
              <a:rPr lang="ru-RU" sz="3000" dirty="0"/>
              <a:t>Рискованное поведение</a:t>
            </a:r>
            <a:r>
              <a:rPr lang="ru-RU" sz="2400" dirty="0"/>
              <a:t>(употребление ПАВ, стремление к опасности)</a:t>
            </a:r>
          </a:p>
          <a:p>
            <a:r>
              <a:rPr lang="ru-RU" sz="3000" dirty="0"/>
              <a:t>Депрессия</a:t>
            </a:r>
            <a:r>
              <a:rPr lang="ru-RU" dirty="0"/>
              <a:t> </a:t>
            </a:r>
            <a:r>
              <a:rPr lang="ru-RU" sz="2400" dirty="0"/>
              <a:t>(нарушение аппетита/ импульсивное обжорство, бессонница, падение успеваемости, вспышки ярости, слезливость</a:t>
            </a:r>
            <a:r>
              <a:rPr lang="ru-RU" sz="2600" dirty="0"/>
              <a:t>)</a:t>
            </a:r>
          </a:p>
          <a:p>
            <a:r>
              <a:rPr lang="ru-RU" sz="3000" dirty="0"/>
              <a:t>Прогулы / непослушание </a:t>
            </a:r>
            <a:r>
              <a:rPr lang="ru-RU" sz="2400" dirty="0"/>
              <a:t>(правонарушения)</a:t>
            </a:r>
          </a:p>
          <a:p>
            <a:r>
              <a:rPr lang="ru-RU" sz="3000" dirty="0"/>
              <a:t>Пренебрежение к своему внешнему виду</a:t>
            </a:r>
          </a:p>
          <a:p>
            <a:r>
              <a:rPr lang="ru-RU" sz="3000" dirty="0"/>
              <a:t>Жалобы на скуку, чувство одиночества,  при проведении времени в привычном окружении</a:t>
            </a:r>
          </a:p>
          <a:p>
            <a:r>
              <a:rPr lang="ru-RU" sz="3000" dirty="0"/>
              <a:t>Уход от контактов, изоляция от друзей, семьи, превращение в одинокого человека</a:t>
            </a:r>
          </a:p>
          <a:p>
            <a:pPr marL="0" indent="0">
              <a:buNone/>
            </a:pPr>
            <a:endParaRPr lang="ru-RU" sz="3000" dirty="0"/>
          </a:p>
          <a:p>
            <a:endParaRPr lang="ru-RU" sz="3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559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Вербальные  (речевые) ключи: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457200" algn="l"/>
              </a:tabLst>
            </a:pPr>
            <a:r>
              <a:rPr lang="ru-RU" b="1" i="1" dirty="0">
                <a:ea typeface="Times New Roman"/>
              </a:rPr>
              <a:t>Непосредственные заявления </a:t>
            </a:r>
            <a:r>
              <a:rPr lang="ru-RU" dirty="0">
                <a:ea typeface="Times New Roman"/>
              </a:rPr>
              <a:t>типа «Я подумываю о самоубийстве», или «Было бы лучше умереть», или «Я не хочу больше жить».</a:t>
            </a:r>
          </a:p>
          <a:p>
            <a:pPr>
              <a:tabLst>
                <a:tab pos="457200" algn="l"/>
              </a:tabLst>
            </a:pPr>
            <a:r>
              <a:rPr lang="ru-RU" b="1" i="1" dirty="0">
                <a:ea typeface="Times New Roman"/>
              </a:rPr>
              <a:t>Косвенные высказывания</a:t>
            </a:r>
            <a:r>
              <a:rPr lang="ru-RU" i="1" dirty="0">
                <a:ea typeface="Times New Roman"/>
              </a:rPr>
              <a:t>, </a:t>
            </a:r>
            <a:r>
              <a:rPr lang="ru-RU" dirty="0">
                <a:ea typeface="Times New Roman"/>
              </a:rPr>
              <a:t>например: «Вам не придется больше обо мне беспокоиться», или «Мне все надоело», или «Они пожалеют, когда я уйду».</a:t>
            </a:r>
          </a:p>
          <a:p>
            <a:pPr>
              <a:tabLst>
                <a:tab pos="457200" algn="l"/>
              </a:tabLst>
            </a:pPr>
            <a:r>
              <a:rPr lang="ru-RU" b="1" i="1" dirty="0">
                <a:ea typeface="Times New Roman"/>
              </a:rPr>
              <a:t>Намек на смерть </a:t>
            </a:r>
            <a:r>
              <a:rPr lang="ru-RU" dirty="0">
                <a:ea typeface="Times New Roman"/>
              </a:rPr>
              <a:t>или шутки по этому поводу. Многозначительное прощание с другими людьми.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728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Поведенческие ключи: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62500" lnSpcReduction="20000"/>
          </a:bodyPr>
          <a:lstStyle/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Отчаяние и плач.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Повторное прослушивание грустной музыки и песен.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Нехватка жизненной активности. Вялость и апатия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Изменение суточного ритма (бодрствование ночью и сон днем).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Повышение или потеря аппетита.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Неспособность сконцентрироваться и принимать решения, смятение.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Уход от обычной социальной активности, замкнутость.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Приведение в порядок своих дел.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Отказ от личных вещей.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Стремление к рискованным  действиям (например, безрассудное хождение по карнизам), эпатажное поведение.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Суицидальные попытки в прошлом.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Чувство вины, упрек в свой адрес, ощущение бесполезности и низкая самооценка.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Потеря интереса к увлечениям, спорту или школе.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Несоблюдение правил личной гигиены и ухода за внешностью.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Скудные планы на будущее.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Стремление к тому, чтобы их оставили в покое, что вызывает раздражение со стороны других людей.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56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ПРИРОДА БУЛЛИНГА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бу́ллинг</a:t>
            </a:r>
            <a:r>
              <a:rPr lang="ru-RU" dirty="0"/>
              <a:t> (</a:t>
            </a:r>
            <a:r>
              <a:rPr lang="ru-RU" b="1" dirty="0" err="1"/>
              <a:t>тра́вля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b="1" dirty="0" err="1"/>
              <a:t>адира́ние</a:t>
            </a:r>
            <a:r>
              <a:rPr lang="ru-RU" dirty="0"/>
              <a:t> от </a:t>
            </a:r>
            <a:r>
              <a:rPr lang="ru-RU" dirty="0">
                <a:hlinkClick r:id="rId2" tooltip="Английский язык"/>
              </a:rPr>
              <a:t>англ.</a:t>
            </a:r>
            <a:r>
              <a:rPr lang="ru-RU" dirty="0"/>
              <a:t> </a:t>
            </a:r>
            <a:r>
              <a:rPr lang="ru-RU" i="1" dirty="0" err="1"/>
              <a:t>bully</a:t>
            </a:r>
            <a:r>
              <a:rPr lang="ru-RU" dirty="0"/>
              <a:t> — задирать, запугивать) — агрессивное преследование одного из членов коллектива (особенно коллектива школьников и студентов, но также и сотрудников) со стороны остальных членов коллектива или его части.</a:t>
            </a:r>
          </a:p>
          <a:p>
            <a:r>
              <a:rPr lang="ru-RU" dirty="0"/>
              <a:t>Как проявления </a:t>
            </a:r>
            <a:r>
              <a:rPr lang="ru-RU" dirty="0" err="1"/>
              <a:t>буллинга</a:t>
            </a:r>
            <a:r>
              <a:rPr lang="ru-RU" dirty="0"/>
              <a:t> специалисты расценивают оскорбления, угрозы, физическую агрессию, постоянную негативную оценку жертвы и её деятельности, отказ в доверии и т. 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412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Ситуационные ключи: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Изменение личной жизни.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Смерть любимого человека, особенно родителей или близких родственников.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Недавняя перемена места жительства.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Семейные неурядицы.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Неприятности с законом.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Коммуникативные затруднения.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Проблемы со школой или занятостью.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Социальная изоляция.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Хроническая, прогрессирующая болезнь.</a:t>
            </a:r>
          </a:p>
          <a:p>
            <a:pPr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</a:rPr>
              <a:t>Нежелательная беременность.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7788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>
                <a:solidFill>
                  <a:prstClr val="black"/>
                </a:solidFill>
              </a:rPr>
              <a:t>Противосуицидальные</a:t>
            </a:r>
            <a:r>
              <a:rPr lang="ru-RU" dirty="0">
                <a:solidFill>
                  <a:prstClr val="black"/>
                </a:solidFill>
              </a:rPr>
              <a:t> факторы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92500"/>
          </a:bodyPr>
          <a:lstStyle/>
          <a:p>
            <a:pPr marL="457200" lvl="0" indent="-457200"/>
            <a:r>
              <a:rPr lang="ru-RU" sz="2600" dirty="0">
                <a:solidFill>
                  <a:prstClr val="black"/>
                </a:solidFill>
              </a:rPr>
              <a:t>Витальная мотивация (естественный страх перед смертью)</a:t>
            </a:r>
          </a:p>
          <a:p>
            <a:pPr marL="457200" lvl="0" indent="-457200"/>
            <a:r>
              <a:rPr lang="ru-RU" sz="2600" dirty="0">
                <a:solidFill>
                  <a:prstClr val="black"/>
                </a:solidFill>
              </a:rPr>
              <a:t>Религиозный мотив</a:t>
            </a:r>
          </a:p>
          <a:p>
            <a:pPr marL="457200" lvl="0" indent="-457200"/>
            <a:r>
              <a:rPr lang="ru-RU" sz="2600" dirty="0">
                <a:solidFill>
                  <a:prstClr val="black"/>
                </a:solidFill>
              </a:rPr>
              <a:t>Этический мотив (нежелание делать больно близким)</a:t>
            </a:r>
          </a:p>
          <a:p>
            <a:pPr marL="457200" lvl="0" indent="-457200"/>
            <a:r>
              <a:rPr lang="ru-RU" sz="2600" dirty="0">
                <a:solidFill>
                  <a:prstClr val="black"/>
                </a:solidFill>
              </a:rPr>
              <a:t>Моральный мотив (трусость и т.д.)</a:t>
            </a:r>
          </a:p>
          <a:p>
            <a:pPr marL="457200" lvl="0" indent="-457200"/>
            <a:r>
              <a:rPr lang="ru-RU" sz="2600" dirty="0">
                <a:solidFill>
                  <a:prstClr val="black"/>
                </a:solidFill>
              </a:rPr>
              <a:t>Эстетический мотив (как буду выглядеть после смерти)</a:t>
            </a:r>
          </a:p>
          <a:p>
            <a:pPr marL="457200" lvl="0" indent="-457200"/>
            <a:r>
              <a:rPr lang="ru-RU" sz="2600" dirty="0">
                <a:solidFill>
                  <a:prstClr val="black"/>
                </a:solidFill>
              </a:rPr>
              <a:t>Нарциссический мотив (жалость к себе)</a:t>
            </a:r>
          </a:p>
          <a:p>
            <a:pPr marL="457200" lvl="0" indent="-457200"/>
            <a:r>
              <a:rPr lang="ru-RU" sz="2600" dirty="0">
                <a:solidFill>
                  <a:prstClr val="black"/>
                </a:solidFill>
              </a:rPr>
              <a:t>Мотив когнитивной надежды ( ещё не всё сделал в плане решения проблемы)</a:t>
            </a:r>
          </a:p>
          <a:p>
            <a:pPr marL="457200" lvl="0" indent="-457200"/>
            <a:r>
              <a:rPr lang="ru-RU" sz="2600" dirty="0">
                <a:solidFill>
                  <a:prstClr val="black"/>
                </a:solidFill>
              </a:rPr>
              <a:t>Мотив временной инфляции («утро вечера мудренее)</a:t>
            </a:r>
          </a:p>
          <a:p>
            <a:pPr marL="457200" lvl="0" indent="-457200"/>
            <a:r>
              <a:rPr lang="ru-RU" sz="2600" dirty="0">
                <a:solidFill>
                  <a:prstClr val="black"/>
                </a:solidFill>
              </a:rPr>
              <a:t>Мотив финальной неопределённости (чем может закончиться неудачная попытка)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38659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ru-RU" dirty="0"/>
              <a:t>ПУТИ ВЗАИМОДЕЙСТВИЯ: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lnSpcReduction="10000"/>
          </a:bodyPr>
          <a:lstStyle/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Установите заботливые взаимоотношения с ребенком</a:t>
            </a:r>
          </a:p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Будьте внимательным слушателем</a:t>
            </a:r>
          </a:p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Будьте искренними в общении, спокойно и доходчиво спрашивайте о тревожащей ситуации</a:t>
            </a:r>
          </a:p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Помогите определить источник психического дискомфорта</a:t>
            </a:r>
          </a:p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Вселяйте надежду, что все проблемы можно решить конструктивно</a:t>
            </a:r>
          </a:p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Помогите ребенку осознать его личностные ресурсы</a:t>
            </a:r>
          </a:p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sz="2700" dirty="0">
                <a:solidFill>
                  <a:schemeClr val="accent6">
                    <a:lumMod val="75000"/>
                  </a:schemeClr>
                </a:solidFill>
                <a:ea typeface="Times New Roman"/>
              </a:rPr>
              <a:t>Окажите поддержку в успешной реализации ребенка в настоящем и помогите определить перспективу на будущее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3731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/>
              <a:t>Действия при подозрении склонности подростка к самоубийству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Доверяйте своей интуиции </a:t>
            </a:r>
            <a:r>
              <a:rPr lang="ru-RU" sz="3100" dirty="0"/>
              <a:t>(действуйте так словно ваши подозрения верны)</a:t>
            </a:r>
          </a:p>
          <a:p>
            <a:r>
              <a:rPr lang="ru-RU" b="1" dirty="0"/>
              <a:t>Внимательно выслушайте и попытайтесь понять чувства подростка</a:t>
            </a:r>
          </a:p>
          <a:p>
            <a:r>
              <a:rPr lang="ru-RU" b="1" dirty="0"/>
              <a:t>Скажите подростку, что вы за него волнуетесь</a:t>
            </a:r>
          </a:p>
          <a:p>
            <a:r>
              <a:rPr lang="ru-RU" b="1" dirty="0"/>
              <a:t>Опишите подростку, что будут чувствовать другие люди, если он сделает, что задумал</a:t>
            </a:r>
          </a:p>
          <a:p>
            <a:r>
              <a:rPr lang="ru-RU" b="1" dirty="0"/>
              <a:t>Спросите подростка есть ли у него план самоубийства и если есть, то в чем он заключается</a:t>
            </a:r>
          </a:p>
          <a:p>
            <a:r>
              <a:rPr lang="ru-RU" b="1" dirty="0"/>
              <a:t>Исключить доступ к орудиям самоубийства (таблетки, оружие и пр.)</a:t>
            </a:r>
          </a:p>
          <a:p>
            <a:r>
              <a:rPr lang="ru-RU" b="1" dirty="0"/>
              <a:t>Обратиться за профессиональной помощью к специалистам (психологу, психиатру, психотерапевту)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879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28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ВАЖНО:</a:t>
            </a:r>
          </a:p>
          <a:p>
            <a:r>
              <a:rPr lang="ru-RU" dirty="0"/>
              <a:t>Не соглашаться хранить секрет подростка</a:t>
            </a:r>
          </a:p>
          <a:p>
            <a:r>
              <a:rPr lang="ru-RU" dirty="0"/>
              <a:t>Не оставлять его одного</a:t>
            </a:r>
          </a:p>
          <a:p>
            <a:r>
              <a:rPr lang="ru-RU" dirty="0"/>
              <a:t>Не говорить избитых истин и банальностей (типа: «тебе еще много предстоит сделать в этой жизни)</a:t>
            </a:r>
          </a:p>
          <a:p>
            <a:r>
              <a:rPr lang="ru-RU" dirty="0"/>
              <a:t>Не показывать, что вы шокированы высказываниями подростка и осуждаете его</a:t>
            </a:r>
          </a:p>
          <a:p>
            <a:r>
              <a:rPr lang="ru-RU" dirty="0"/>
              <a:t>Не обсуждайте правильно или не правильно заканчивать жизнь самоубийством</a:t>
            </a:r>
          </a:p>
          <a:p>
            <a:r>
              <a:rPr lang="ru-RU" dirty="0"/>
              <a:t>Не пытайтесь оказать подростку психологическую помощь самостоятельно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83500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indent="457200" algn="just">
              <a:spcAft>
                <a:spcPts val="0"/>
              </a:spcAft>
            </a:pPr>
            <a:r>
              <a:rPr lang="ru-RU" sz="3600" dirty="0">
                <a:solidFill>
                  <a:srgbClr val="FF0000"/>
                </a:solidFill>
                <a:ea typeface="Times New Roman"/>
              </a:rPr>
              <a:t>Профилактика самоубийств (суицида)</a:t>
            </a:r>
            <a:r>
              <a:rPr lang="ru-RU" sz="3600" dirty="0">
                <a:ea typeface="Times New Roman"/>
              </a:rPr>
              <a:t> – своевременное диагностирование и соответствующее лечение, активная эмоциональная поддержка человека, находящегося в депрессии, поощрение его положительной направленности с целью облегчения негативной ситуации.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2559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ru-RU" b="1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Формировать «ПОЗИТИВНОЕ ВОСПРИЯТИЕ» окружающего мира.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 целом продолжительность и качество жизни связаны с такими чертами человека, как оптимизм и жизнерадостность. Наполеон Хилл: " Неудачи учат нас, а не ставят перед нами заграждения... В каждом отрицательном моменте заложены семена столь же существенных положительных моментов... Всего лишь одна, но хорошая идея, подкрепленная действием, способна обратить неудачу в успех. Ваши ошибки - это не Вы".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621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496944" cy="5649491"/>
          </a:xfrm>
        </p:spPr>
        <p:txBody>
          <a:bodyPr>
            <a:normAutofit lnSpcReduction="10000"/>
          </a:bodyPr>
          <a:lstStyle/>
          <a:p>
            <a:pPr indent="449580" algn="just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Нужно научиться  ПЕРЕКЛЮЧАТЬ ПСИХИЧЕСКУЮ ЭНЕРГИЮ подростка с деструктивного НА КОНСТРУКТИВНОЕ НАПРАВЛЕНИЕ.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Например,  вместо пустых переживаний типа «Ах, ну почему она меня не любит?» или «За что мне такое несчастье?» следует переформулировать проблему в вопрос «Что я должен предпринять, для того, чтобы она меня полюбила?» или «Что мне нужно от этой жизни, чтобы я чувствовал себя счастливым?».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182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/>
                <a:ea typeface="Times New Roman"/>
              </a:rPr>
              <a:t>Найти зону наибольшего проявления интересов и увлечений подростка и направьте туда его внимание, время и энергию.  ФОРМИРОВАТЬ АНТИСУИЦИДАЛЬНЫЕ ФАКТОРЫ личности подростка.</a:t>
            </a:r>
            <a:endParaRPr lang="ru-RU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580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sz="3500" b="1" dirty="0">
                <a:solidFill>
                  <a:srgbClr val="000000"/>
                </a:solidFill>
                <a:latin typeface="Times New Roman"/>
                <a:ea typeface="Times New Roman"/>
              </a:rPr>
              <a:t>Направления работы с родителями по профилактике суицида:</a:t>
            </a:r>
            <a:endParaRPr lang="ru-RU" sz="3500" b="1" dirty="0">
              <a:latin typeface="Times New Roman"/>
              <a:ea typeface="Times New Roman"/>
            </a:endParaRPr>
          </a:p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dirty="0">
                <a:latin typeface="Times New Roman"/>
                <a:ea typeface="Times New Roman"/>
              </a:rPr>
              <a:t>Систематическое разностороннее педагогическое просвещение родителей, т.е. ознакомление их как с основами теоретических знаний, так и с практикой работы с учащимися.</a:t>
            </a:r>
          </a:p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dirty="0">
                <a:latin typeface="Times New Roman"/>
                <a:ea typeface="Times New Roman"/>
              </a:rPr>
              <a:t>Привлечение родителей к активному участию в учебно-воспитательном процессе.</a:t>
            </a:r>
          </a:p>
          <a:p>
            <a:pPr lvl="0" algn="just">
              <a:buFont typeface="Symbol"/>
              <a:buChar char=""/>
              <a:tabLst>
                <a:tab pos="800100" algn="l"/>
              </a:tabLst>
            </a:pPr>
            <a:r>
              <a:rPr lang="ru-RU" dirty="0">
                <a:latin typeface="Times New Roman"/>
                <a:ea typeface="Times New Roman"/>
              </a:rPr>
              <a:t>Формирование у родителей потребности в самообразовании.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77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КЛЮЧЕВЫЕ ЭЛЕМЕНТЫ БУЛЛИНГА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Дисбаланс сил во взаимоотношениях (социальное  «я», физическое  «я», интеллектуальное  «я»)</a:t>
            </a:r>
          </a:p>
          <a:p>
            <a:r>
              <a:rPr lang="ru-RU" dirty="0"/>
              <a:t>2.Повторяемость во времени</a:t>
            </a:r>
          </a:p>
          <a:p>
            <a:r>
              <a:rPr lang="ru-RU" dirty="0"/>
              <a:t>3. Умышленность</a:t>
            </a:r>
          </a:p>
          <a:p>
            <a:r>
              <a:rPr lang="ru-RU" dirty="0"/>
              <a:t>4. Эмоциональный отклик жертвы </a:t>
            </a:r>
            <a:r>
              <a:rPr lang="ru-RU" dirty="0" err="1"/>
              <a:t>буллинга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0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Виды </a:t>
            </a:r>
            <a:r>
              <a:rPr lang="ru-RU" dirty="0" err="1"/>
              <a:t>буллинга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Вербальный (</a:t>
            </a:r>
            <a:r>
              <a:rPr lang="ru-RU" dirty="0" err="1"/>
              <a:t>обзывательства</a:t>
            </a:r>
            <a:r>
              <a:rPr lang="ru-RU" dirty="0"/>
              <a:t>)</a:t>
            </a:r>
          </a:p>
          <a:p>
            <a:r>
              <a:rPr lang="ru-RU" dirty="0"/>
              <a:t>2. Распространение сплетен</a:t>
            </a:r>
          </a:p>
          <a:p>
            <a:r>
              <a:rPr lang="ru-RU" dirty="0"/>
              <a:t>3. Физическое насилие</a:t>
            </a:r>
          </a:p>
          <a:p>
            <a:r>
              <a:rPr lang="ru-RU" dirty="0"/>
              <a:t>4. Отбирание денег</a:t>
            </a:r>
          </a:p>
          <a:p>
            <a:r>
              <a:rPr lang="ru-RU" dirty="0"/>
              <a:t>5. Угрозы</a:t>
            </a:r>
          </a:p>
          <a:p>
            <a:r>
              <a:rPr lang="ru-RU" dirty="0"/>
              <a:t>6. Проявление расизма</a:t>
            </a:r>
          </a:p>
          <a:p>
            <a:r>
              <a:rPr lang="ru-RU" dirty="0"/>
              <a:t>7. Сексуальное насилие</a:t>
            </a:r>
          </a:p>
          <a:p>
            <a:r>
              <a:rPr lang="ru-RU" dirty="0"/>
              <a:t>8. Компьютерное насилие (преследование через социальные сети)</a:t>
            </a:r>
          </a:p>
          <a:p>
            <a:r>
              <a:rPr lang="ru-RU" dirty="0"/>
              <a:t>9. Бойкот</a:t>
            </a:r>
          </a:p>
          <a:p>
            <a:r>
              <a:rPr lang="ru-RU" dirty="0"/>
              <a:t>10. Вандализм , воровство</a:t>
            </a:r>
          </a:p>
        </p:txBody>
      </p:sp>
    </p:spTree>
    <p:extLst>
      <p:ext uri="{BB962C8B-B14F-4D97-AF65-F5344CB8AC3E}">
        <p14:creationId xmlns:p14="http://schemas.microsoft.com/office/powerpoint/2010/main" val="530464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 ТИП ЖЕРТВ БУЛЛИНГА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/>
              <a:t>1. Жертва – провокатор</a:t>
            </a:r>
          </a:p>
          <a:p>
            <a:endParaRPr lang="ru-RU" sz="4800" dirty="0"/>
          </a:p>
          <a:p>
            <a:r>
              <a:rPr lang="ru-RU" sz="4800" dirty="0"/>
              <a:t>2. Поддающиеся насилию</a:t>
            </a:r>
          </a:p>
        </p:txBody>
      </p:sp>
    </p:spTree>
    <p:extLst>
      <p:ext uri="{BB962C8B-B14F-4D97-AF65-F5344CB8AC3E}">
        <p14:creationId xmlns:p14="http://schemas.microsoft.com/office/powerpoint/2010/main" val="3924025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Характерологические особенности </a:t>
            </a:r>
            <a:r>
              <a:rPr lang="ru-RU" dirty="0" err="1"/>
              <a:t>буллеров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Адекватная / завышенная самооценка </a:t>
            </a:r>
          </a:p>
          <a:p>
            <a:r>
              <a:rPr lang="ru-RU" dirty="0"/>
              <a:t>Общительность («любимчики» у сверстников и взрослых)</a:t>
            </a:r>
          </a:p>
          <a:p>
            <a:r>
              <a:rPr lang="ru-RU" dirty="0"/>
              <a:t>Импульсивность (склонность к нарушению правил)</a:t>
            </a:r>
          </a:p>
          <a:p>
            <a:r>
              <a:rPr lang="ru-RU" dirty="0"/>
              <a:t>Стремление контролировать других людей</a:t>
            </a:r>
          </a:p>
          <a:p>
            <a:r>
              <a:rPr lang="ru-RU" dirty="0"/>
              <a:t>Положительное отношение к насилию</a:t>
            </a:r>
          </a:p>
          <a:p>
            <a:r>
              <a:rPr lang="ru-RU" dirty="0"/>
              <a:t>Получение удовольствия от наблюдения сцен насилия</a:t>
            </a:r>
          </a:p>
          <a:p>
            <a:r>
              <a:rPr lang="ru-RU" dirty="0"/>
              <a:t>Мотивация – повеселиться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7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УЧАСТНИКИ БУЛЛИНГА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8208912" cy="445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456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611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ГРУППОВЫЕ МЕХАНИЗМЫ БУЛЛИНГА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 Явление «социального заражения»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Привыкание и не реагирование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Переоценка образа жертвы («он заслуживает такого отношения»)</a:t>
            </a:r>
          </a:p>
        </p:txBody>
      </p:sp>
    </p:spTree>
    <p:extLst>
      <p:ext uri="{BB962C8B-B14F-4D97-AF65-F5344CB8AC3E}">
        <p14:creationId xmlns:p14="http://schemas.microsoft.com/office/powerpoint/2010/main" val="180801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/>
              <a:t>Факторы, способствующие формированию склонности к </a:t>
            </a:r>
            <a:r>
              <a:rPr lang="ru-RU" sz="3600" dirty="0" err="1"/>
              <a:t>буллингу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/>
              <a:t>Факторы риска в семье:</a:t>
            </a:r>
          </a:p>
          <a:p>
            <a:r>
              <a:rPr lang="ru-RU" dirty="0"/>
              <a:t> Недостаточность родительского тепла</a:t>
            </a:r>
          </a:p>
          <a:p>
            <a:r>
              <a:rPr lang="ru-RU" dirty="0"/>
              <a:t>Слабый контроль со стороны родителей</a:t>
            </a:r>
          </a:p>
          <a:p>
            <a:r>
              <a:rPr lang="ru-RU" dirty="0"/>
              <a:t> Грубые/ непоследовательные наказания</a:t>
            </a:r>
          </a:p>
          <a:p>
            <a:r>
              <a:rPr lang="ru-RU" dirty="0"/>
              <a:t>Отсутствие системы воспитания</a:t>
            </a:r>
          </a:p>
          <a:p>
            <a:pPr marL="0" indent="0">
              <a:buNone/>
            </a:pPr>
            <a:r>
              <a:rPr lang="ru-RU" u="sng" dirty="0"/>
              <a:t>Факторы риска в школе:</a:t>
            </a:r>
          </a:p>
          <a:p>
            <a:r>
              <a:rPr lang="ru-RU" dirty="0"/>
              <a:t>Слабая организация деятельности учащихся во время перемены</a:t>
            </a:r>
          </a:p>
          <a:p>
            <a:r>
              <a:rPr lang="ru-RU" dirty="0"/>
              <a:t>Безразличное отношение со стороны учителей к проблеме </a:t>
            </a:r>
            <a:r>
              <a:rPr lang="ru-RU" dirty="0" err="1"/>
              <a:t>буллинга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529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386</TotalTime>
  <Words>1571</Words>
  <Application>Microsoft Office PowerPoint</Application>
  <PresentationFormat>Экран (4:3)</PresentationFormat>
  <Paragraphs>182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Aharoni</vt:lpstr>
      <vt:lpstr>Arial</vt:lpstr>
      <vt:lpstr>Calibri</vt:lpstr>
      <vt:lpstr>Symbol</vt:lpstr>
      <vt:lpstr>Times New Roman</vt:lpstr>
      <vt:lpstr>Тема Office</vt:lpstr>
      <vt:lpstr>Школа перед лицом чрезвычайных обстоятельств: буллинг и самоубийство </vt:lpstr>
      <vt:lpstr>ПРИРОДА БУЛЛИНГА</vt:lpstr>
      <vt:lpstr>КЛЮЧЕВЫЕ ЭЛЕМЕНТЫ БУЛЛИНГА</vt:lpstr>
      <vt:lpstr>Виды буллинга</vt:lpstr>
      <vt:lpstr> ТИП ЖЕРТВ БУЛЛИНГА</vt:lpstr>
      <vt:lpstr>Характерологические особенности буллеров</vt:lpstr>
      <vt:lpstr>УЧАСТНИКИ БУЛЛИНГА</vt:lpstr>
      <vt:lpstr>ГРУППОВЫЕ МЕХАНИЗМЫ БУЛЛИНГА </vt:lpstr>
      <vt:lpstr>Факторы, способствующие формированию склонности к буллингу</vt:lpstr>
      <vt:lpstr>ПОСЛЕДСТВИЯ БУЛЛИНГА</vt:lpstr>
      <vt:lpstr>ПРЕДОТВРАЩЕНИЕ БУЛЛИНГА</vt:lpstr>
      <vt:lpstr>С У И Ц И Д</vt:lpstr>
      <vt:lpstr>ПРИЧИНЫ СУИЦИДАЛЬНОГО ПОВЕДЕНИЯ</vt:lpstr>
      <vt:lpstr>ТИПЫ СУИЦИДАЛЬНОГО ПОВЕДЕНИЯ</vt:lpstr>
      <vt:lpstr>МОТИВЫ СУИЦИДАЛЬНОГО ПОВЕДЕНИЯ</vt:lpstr>
      <vt:lpstr>Группа риска подростков, склонных к суициду: </vt:lpstr>
      <vt:lpstr>СИМПТОМЫ РИСКА САМОУБИЙСТВА</vt:lpstr>
      <vt:lpstr>Вербальные  (речевые) ключи:</vt:lpstr>
      <vt:lpstr>Поведенческие ключи:</vt:lpstr>
      <vt:lpstr>Ситуационные ключи:</vt:lpstr>
      <vt:lpstr>Противосуицидальные факторы</vt:lpstr>
      <vt:lpstr>ПУТИ ВЗАИМОДЕЙСТВИЯ:</vt:lpstr>
      <vt:lpstr>Действия при подозрении склонности подростка к самоубийству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перед лицом чрезвычайных обстоятельств: буллинг и самоубийство</dc:title>
  <dc:creator>Света</dc:creator>
  <cp:lastModifiedBy>Mamedov Ismail</cp:lastModifiedBy>
  <cp:revision>34</cp:revision>
  <dcterms:created xsi:type="dcterms:W3CDTF">2011-11-09T08:53:30Z</dcterms:created>
  <dcterms:modified xsi:type="dcterms:W3CDTF">2018-02-20T17:50:50Z</dcterms:modified>
</cp:coreProperties>
</file>