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95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072" y="730647"/>
            <a:ext cx="6522684" cy="160043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2">
                    <a:lumMod val="50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Типология обществ </a:t>
            </a:r>
          </a:p>
          <a:p>
            <a:pPr algn="ctr"/>
            <a:r>
              <a:rPr lang="ru-RU" sz="4400" b="1" i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  <a:cs typeface="Arial" panose="020B0604020202020204" pitchFamily="34" charset="0"/>
              </a:rPr>
              <a:t>тест</a:t>
            </a:r>
            <a:endParaRPr lang="ru-RU" sz="4400" b="1" i="1" dirty="0">
              <a:ln w="0"/>
              <a:solidFill>
                <a:schemeClr val="accent2">
                  <a:lumMod val="75000"/>
                </a:schemeClr>
              </a:solidFill>
              <a:latin typeface="Cassandra" panose="03000600000000020000" pitchFamily="66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9713" y="5732585"/>
            <a:ext cx="8524574" cy="885092"/>
          </a:xfrm>
        </p:spPr>
        <p:txBody>
          <a:bodyPr/>
          <a:lstStyle/>
          <a:p>
            <a:r>
              <a:rPr lang="ru-RU" dirty="0" smtClean="0">
                <a:solidFill>
                  <a:srgbClr val="860000"/>
                </a:solidFill>
              </a:rPr>
              <a:t>Выполнила: Мосина И.Г., </a:t>
            </a:r>
          </a:p>
          <a:p>
            <a:r>
              <a:rPr lang="ru-RU" dirty="0" smtClean="0">
                <a:solidFill>
                  <a:srgbClr val="860000"/>
                </a:solidFill>
              </a:rPr>
              <a:t>учитель истории и обществознания МБОУ «</a:t>
            </a:r>
            <a:r>
              <a:rPr lang="ru-RU" dirty="0" err="1" smtClean="0">
                <a:solidFill>
                  <a:srgbClr val="860000"/>
                </a:solidFill>
              </a:rPr>
              <a:t>Яйская</a:t>
            </a:r>
            <a:r>
              <a:rPr lang="ru-RU" dirty="0" smtClean="0">
                <a:solidFill>
                  <a:srgbClr val="860000"/>
                </a:solidFill>
              </a:rPr>
              <a:t> СОШ №2»</a:t>
            </a:r>
            <a:endParaRPr lang="ru-RU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Ниже при­ведён ряд тер­ми­нов. Всё они, за ис­клю­че­ни­ем двух, ха­рак­те­ри­зу­ют тра­ди­ци­он­ное об­ще­ство. Най­ди­те два тер­ми­на, «вы­па­да­ю­щих» из об­ще­го ряда, и за­пи­ши­те в ответ цифры, под ко­то­ры­ми они ука­за­ны.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3600" b="1" dirty="0" smtClean="0"/>
              <a:t>1</a:t>
            </a:r>
            <a:r>
              <a:rPr lang="ru-RU" sz="3600" b="1" dirty="0"/>
              <a:t>) кол­лек­ти­визм     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 </a:t>
            </a:r>
            <a:r>
              <a:rPr lang="ru-RU" sz="3600" b="1" dirty="0"/>
              <a:t>2) се­ку­ля­ри­за­ция           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3</a:t>
            </a:r>
            <a:r>
              <a:rPr lang="ru-RU" sz="3600" b="1" dirty="0"/>
              <a:t>) тра­ди­ци­о­на­лизм</a:t>
            </a:r>
          </a:p>
          <a:p>
            <a:pPr marL="0" indent="0">
              <a:buNone/>
            </a:pPr>
            <a:r>
              <a:rPr lang="ru-RU" sz="3600" b="1" dirty="0"/>
              <a:t>4) со­сло­вия           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5</a:t>
            </a:r>
            <a:r>
              <a:rPr lang="ru-RU" sz="3600" b="1" dirty="0"/>
              <a:t>) ста­биль­ность струк­ту­ры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6</a:t>
            </a:r>
            <a:r>
              <a:rPr lang="ru-RU" sz="3600" b="1" dirty="0"/>
              <a:t>) про­мыш­лен­ный пе­ре­во­рот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a typeface="Times New Roman"/>
                <a:cs typeface="Calibri"/>
              </a:rPr>
              <a:t>10. </a:t>
            </a: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Най­ди­те в при­ведённом ниже спис­ке черты об­ще­ства ин­ду­стри­аль­но­го типа и за­пи­ши­те цифры, под ко­то­ры­ми они ука­за­ны.</a:t>
            </a:r>
            <a:endParaRPr lang="ru-RU" sz="32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 1) ме­ха­ни­за­ция и ав­то­ма­ти­за­ция про­из­вод­ства и управ­ле­ния</a:t>
            </a:r>
            <a:endParaRPr lang="ru-RU" sz="32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2) опре­де­ля­ю­щая роль ур­ба­ни­за­ции в со­ци­аль­ной жизни</a:t>
            </a:r>
            <a:endParaRPr lang="ru-RU" sz="32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3) вы­со­кий уро­вень со­ци­аль­ной мо­биль­но­сти</a:t>
            </a:r>
            <a:endParaRPr lang="ru-RU" sz="32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4) гос­под­ство церк­ви и армии в по­ли­ти­че­ской сфере об­ще­ства</a:t>
            </a:r>
            <a:endParaRPr lang="ru-RU" sz="32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5) гос­под­ство сель­ско­го на­ту­раль­но­го хо­зяй­ства</a:t>
            </a:r>
            <a:endParaRPr lang="ru-RU" sz="32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6) се­рий­ное про­из­вод­ство то­ва­ров мас­со­во­го по­треб­ле­ния</a:t>
            </a:r>
            <a:endParaRPr lang="ru-RU" sz="32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a typeface="Calibri"/>
                <a:cs typeface="Calibri"/>
              </a:rPr>
              <a:t>11. </a:t>
            </a:r>
            <a:r>
              <a:rPr lang="ru-RU" dirty="0">
                <a:solidFill>
                  <a:srgbClr val="000000"/>
                </a:solidFill>
                <a:ea typeface="Calibri"/>
                <a:cs typeface="Calibri"/>
              </a:rPr>
              <a:t>Уста­но­ви­те со­от­вет­ствие между ха­рак­те­ри­сти­кой и типом об­ще­ства: к каж­дой по­зи­ции, дан­ной в пер­вом столб­це, под­бе­ри­те по­зи­цию из вто­ро­го столб­ца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39132"/>
              </p:ext>
            </p:extLst>
          </p:nvPr>
        </p:nvGraphicFramePr>
        <p:xfrm>
          <a:off x="222738" y="2063262"/>
          <a:ext cx="8675077" cy="4209212"/>
        </p:xfrm>
        <a:graphic>
          <a:graphicData uri="http://schemas.openxmlformats.org/drawingml/2006/table">
            <a:tbl>
              <a:tblPr firstRow="1" firstCol="1" bandRow="1"/>
              <a:tblGrid>
                <a:gridCol w="6630280"/>
                <a:gridCol w="110490"/>
                <a:gridCol w="1934307"/>
              </a:tblGrid>
              <a:tr h="49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ХА­РАК­ТЕ­РИ­СТИ­КА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ТИП ОБ­ЩЕ­СТВА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16843">
                <a:tc>
                  <a:txBody>
                    <a:bodyPr/>
                    <a:lstStyle/>
                    <a:p>
                      <a:pPr indent="266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со­слов­ная струк­ту­ра об­ще­ства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66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Б) се­рий­ное про­из­вод­ство то­ва­ров мас­со­во­го по­треб­ле­ния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66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низ­кая со­ци­аль­ная мо­биль­ность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66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Г) ве­ду­щая роль ин­фор­ма­ции в жизни об­ще­ства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1) аг­рар­ное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2) ин­ду­стри­аль­ное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3) пост­ин­ду­стри­аль­ное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9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12. </a:t>
            </a:r>
            <a:r>
              <a:rPr lang="ru-RU" dirty="0"/>
              <a:t>Сту­дент ра­бо­та­ет над ре­фе­ра­том «Об­ще­ство тра­ди­ци­он­но­го типа». Какие осо­бен­но­сти об­ществ из пе­ре­чис­лен­ных ниже он может рас­смот­реть в своей ра­бо­те? (За­пи­ши­те цифры, под ко­то­ры­ми эти осо­бен­но­сти ука­за­ны).</a:t>
            </a:r>
          </a:p>
          <a:p>
            <a:pPr marL="0" indent="0">
              <a:buNone/>
            </a:pPr>
            <a:r>
              <a:rPr lang="ru-RU" sz="3000" b="1" dirty="0"/>
              <a:t> 1) Эко­но­ми­ка ха­рак­те­ри­зу­ет­ся гос­под­ством сель­ско­го хо­зяй­ства и при­ми­тив­но­го ре­мес­ла.</a:t>
            </a:r>
          </a:p>
          <a:p>
            <a:pPr marL="0" indent="0">
              <a:buNone/>
            </a:pPr>
            <a:r>
              <a:rPr lang="ru-RU" sz="3000" b="1" dirty="0"/>
              <a:t>2) В по­ли­ти­че­ской сфере гос­под­ству­ют цер­ковь и армия.</a:t>
            </a:r>
          </a:p>
          <a:p>
            <a:pPr marL="0" indent="0">
              <a:buNone/>
            </a:pPr>
            <a:r>
              <a:rPr lang="ru-RU" sz="3000" b="1" dirty="0"/>
              <a:t>3) Эко­но­ми­че­ской базой об­ще­ства яв­ля­ет­ся про­мыш­лен­ность.</a:t>
            </a:r>
          </a:p>
          <a:p>
            <a:pPr marL="0" indent="0">
              <a:buNone/>
            </a:pPr>
            <a:r>
              <a:rPr lang="ru-RU" sz="3000" b="1" dirty="0"/>
              <a:t>4) Со­ци­аль­ная струк­ту­ра со­слов­но кор­по­ра­тив­на, ста­биль­на.</a:t>
            </a:r>
          </a:p>
          <a:p>
            <a:pPr marL="0" indent="0">
              <a:buNone/>
            </a:pPr>
            <a:r>
              <a:rPr lang="ru-RU" sz="3000" b="1" dirty="0"/>
              <a:t>5) Пре­об­ла­да­ет экс­тен­сив­ная тех­но­ло­гия.</a:t>
            </a:r>
          </a:p>
          <a:p>
            <a:pPr marL="0" indent="0">
              <a:buNone/>
            </a:pPr>
            <a:r>
              <a:rPr lang="ru-RU" sz="3000" b="1" dirty="0"/>
              <a:t>6) В об­ще­ствен­ных от­но­ше­ни­ях гос­под­ству­ют право и закон.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/>
              <a:t>13.</a:t>
            </a:r>
            <a:r>
              <a:rPr lang="ru-RU" dirty="0" smtClean="0">
                <a:ea typeface="Times New Roman"/>
                <a:cs typeface="Calibri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В стра­не Z про­ис­хо­дит быст­рое раз­ви­тие элек­трон­ных средств мас­со­вой ком­му­ни­ка­ции. Какие иные при­зна­ки сви­де­тель­ству­ют о том, что стра­на на­ча­ла раз­ви­вать­ся как об­ще­ство пост­ин­ду­стри­аль­но­го типа?</a:t>
            </a:r>
            <a:endParaRPr lang="ru-RU" sz="32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 1</a:t>
            </a: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) Про­ис­хо­дит рост го­род­ско­го на­се­ле­ния.</a:t>
            </a:r>
            <a:endParaRPr lang="ru-RU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2) Ве­ду­щее по­ло­же­ние в об­ще­стве за­ни­ма­ет наука.</a:t>
            </a:r>
            <a:endParaRPr lang="ru-RU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3) Глав­ным фак­то­ром про­из­вод­ства ста­но­вят­ся зна­ния и ин­фор­ма­ция.</a:t>
            </a:r>
            <a:endParaRPr lang="ru-RU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4) Рас­про­стра­ня­ет­ся ме­ха­ни­зи­ро­ван­ный труд.</a:t>
            </a:r>
            <a:endParaRPr lang="ru-RU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Calibri"/>
              </a:rPr>
              <a:t>5) Пре­об­ла­да­ют семьи пат­ри­ар­халь­но­го типа.</a:t>
            </a:r>
            <a:endParaRPr lang="ru-RU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ea typeface="Calibri"/>
                <a:cs typeface="Calibri"/>
              </a:rPr>
              <a:t>6) На­ря­ду с про­мыш­лен­но­стью раз­ви­ва­ет­ся сель­ское хо­зяй­ство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053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14. Какие из пе­ре­чис­лен­ных си­ту­а­ций сви­де­тель­ству­ют о раз­ви­тии пост­ин­ду­стри­аль­но­го об­ще­ства? Вы­бе­ри­те вер­ные по­ло­же­ния и за­пи­ши­те цифры, под ко­то­ры­ми они ука­за­ны.</a:t>
            </a:r>
          </a:p>
          <a:p>
            <a:pPr marL="0" indent="0">
              <a:buNone/>
            </a:pPr>
            <a:r>
              <a:rPr lang="ru-RU" b="1" dirty="0"/>
              <a:t> 1) Жи­те­ли по­сел­ка об­ра­ти­лись к главе ад­ми­ни­стра­ции с прось­бой ор­га­ни­зо­вать центр от­кры­то­го до­сту­па в Ин­тер­нет.</a:t>
            </a:r>
          </a:p>
          <a:p>
            <a:pPr marL="0" indent="0">
              <a:buNone/>
            </a:pPr>
            <a:r>
              <a:rPr lang="ru-RU" b="1" dirty="0"/>
              <a:t>2) В го­ро­де от­крыл­ся тех­ни­че­ский уни­вер­си­тет.</a:t>
            </a:r>
          </a:p>
          <a:p>
            <a:pPr marL="0" indent="0">
              <a:buNone/>
            </a:pPr>
            <a:r>
              <a:rPr lang="ru-RU" b="1" dirty="0"/>
              <a:t>3) Ра­бо­чие за­во­да вы­сту­пи­ли с тре­бо­ва­ни­ем вве­де­ния вось­ми­ча­со­во­го ра­бо­че­го дня.</a:t>
            </a:r>
          </a:p>
          <a:p>
            <a:pPr marL="0" indent="0">
              <a:buNone/>
            </a:pPr>
            <a:r>
              <a:rPr lang="ru-RU" b="1" dirty="0"/>
              <a:t>4) Ра­бот­ни­ца ме­тал­лур­ги­че­ско­го ком­би­на­та по­лу­чи­ла от­пуск по уходу за ре­бен­ком.</a:t>
            </a:r>
          </a:p>
          <a:p>
            <a:pPr marL="0" indent="0">
              <a:buNone/>
            </a:pPr>
            <a:r>
              <a:rPr lang="ru-RU" b="1" dirty="0"/>
              <a:t>5) В рес­пуб­ли­ке про­шли вы­бо­ры де­пу­та­тов рес­пуб­ли­кан­ско­го пар­ла­мен­та.</a:t>
            </a:r>
          </a:p>
          <a:p>
            <a:pPr marL="0" indent="0">
              <a:buNone/>
            </a:pPr>
            <a:r>
              <a:rPr lang="ru-RU" b="1" dirty="0"/>
              <a:t>6) В стра­не раз­ра­ба­ты­ва­ет­ся язык про­грам­ми­ро­ва­ния, спе­ци­аль­но пред­на­зна­чен­ный для уче­ных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1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077045"/>
              </p:ext>
            </p:extLst>
          </p:nvPr>
        </p:nvGraphicFramePr>
        <p:xfrm>
          <a:off x="550986" y="961292"/>
          <a:ext cx="8030306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4014734"/>
                <a:gridCol w="4015572"/>
              </a:tblGrid>
              <a:tr h="4467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  12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  36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  23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 12112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5)  356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6)  124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7)  45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8  25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9  26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10 1236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11. 1213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12. 1245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13. 23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14. 16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38168" y="494660"/>
            <a:ext cx="1140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1. Ниже при­ведён пе­ре­чень тер­ми­нов. Все они, за ис­клю­че­ни­ем двух, ха­рак­те­ри­зу­ют пост­ин­ду­стри­аль­ное об­ще­ство. Най­ди­те два тер­ми­на, «вы­па­да­ю­щих» из об­ще­го ряда, и за­пи­ши­те в ответ цифры, под ко­то­ры­ми они ука­за­ны.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 </a:t>
            </a: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1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на­ту­раль­ное хо­зяй­ство</a:t>
            </a:r>
            <a:endParaRPr lang="ru-RU" sz="3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2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кол­лек­ти­вист­ские цен­но­сти</a:t>
            </a:r>
            <a:endParaRPr lang="ru-RU" sz="3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3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ши­ро­кое рас­про­стра­не­ние мик­ро­про­цес­сор­ных тех­но­ло­гий</a:t>
            </a:r>
            <a:endParaRPr lang="ru-RU" sz="3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4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пе­ре­ход к вы­пус­ку </a:t>
            </a:r>
            <a:r>
              <a:rPr lang="ru-RU" sz="3000" b="1" dirty="0" err="1">
                <a:solidFill>
                  <a:srgbClr val="000000"/>
                </a:solidFill>
                <a:ea typeface="Times New Roman"/>
                <a:cs typeface="Calibri"/>
              </a:rPr>
              <a:t>ма­ло­се­рий­ных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 из­де­лий</a:t>
            </a:r>
            <a:endParaRPr lang="ru-RU" sz="3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5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пре­вра­ще­ние ин­фор­ма­ции в фак­тор про­из­вод­ства</a:t>
            </a:r>
            <a:endParaRPr lang="ru-RU" sz="30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0000"/>
                </a:solidFill>
                <a:ea typeface="Times New Roman"/>
                <a:cs typeface="Calibri"/>
              </a:rPr>
              <a:t>6</a:t>
            </a:r>
            <a:r>
              <a:rPr lang="ru-RU" sz="3000" b="1" dirty="0">
                <a:solidFill>
                  <a:srgbClr val="000000"/>
                </a:solidFill>
                <a:ea typeface="Times New Roman"/>
                <a:cs typeface="Calibri"/>
              </a:rPr>
              <a:t>) раз­ви­тие элек­трон­ных средств ком­му­ни­ка­ции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a typeface="Times New Roman"/>
                <a:cs typeface="Calibri"/>
              </a:rPr>
              <a:t>2. </a:t>
            </a: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Ниже при­ведён пе­ре­чень тер­ми­нов. Все они, за ис­клю­че­ни­ем двух, ха­рак­те­ри­зу­ют по­ня­тие «аг­рар­ное об­ще­ство». Най­ди­те два тер­ми­на, «вы­па­да­ю­щих» из об­ще­го ряда, и за­пи­ши­те в ответ цифры, под ко­то­ры­ми они ука­за­ны.</a:t>
            </a:r>
            <a:endParaRPr lang="ru-RU" sz="32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 </a:t>
            </a: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1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тра­ди­ци­о­на­лизм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2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кол­лек­ти­визм	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3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фаб­ри­ка</a:t>
            </a:r>
            <a:endParaRPr lang="ru-RU" sz="36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  <a:tab pos="3828415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4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ре­ли­гия                       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  <a:tab pos="3828415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5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боль­шая семья         </a:t>
            </a:r>
            <a:endParaRPr lang="ru-RU" sz="3600" b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  <a:tab pos="3828415" algn="l"/>
              </a:tabLst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6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сфера услуг</a:t>
            </a:r>
            <a:endParaRPr lang="ru-RU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3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a typeface="Times New Roman"/>
                <a:cs typeface="Calibri"/>
              </a:rPr>
              <a:t>3. </a:t>
            </a:r>
            <a:r>
              <a:rPr lang="ru-RU" dirty="0">
                <a:solidFill>
                  <a:srgbClr val="000000"/>
                </a:solidFill>
                <a:ea typeface="Times New Roman"/>
                <a:cs typeface="Calibri"/>
              </a:rPr>
              <a:t>Най­ди­те в при­ве­ден­ном спис­ке черты, при­су­щие ин­ду­стри­аль­но­му об­ще­ству. За­пи­ши­те цифры, под ко­то­ры­ми они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Calibri"/>
              </a:rPr>
              <a:t>ука­за­ны.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1) при­о­ри­тет 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кол­лек­ти­вист­ских цен­но­стей	</a:t>
            </a:r>
            <a:endParaRPr lang="ru-RU" sz="3600" b="1" dirty="0" smtClean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2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рост чис­лен­но­сти ра­бо­че­го </a:t>
            </a: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клас­са</a:t>
            </a:r>
            <a:endParaRPr lang="ru-RU" sz="3600" b="1" dirty="0" smtClean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3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вы­со­кая со­ци­аль­ная мо­биль­ность	</a:t>
            </a:r>
            <a:endParaRPr lang="ru-RU" sz="3600" b="1" dirty="0" smtClean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a typeface="Times New Roman"/>
                <a:cs typeface="Calibri"/>
              </a:rPr>
              <a:t>4</a:t>
            </a: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) ис­поль­зо­ва­ние ин­фор­ма­ци­он­ных тех­но­ло­гий</a:t>
            </a:r>
            <a:endParaRPr lang="ru-RU" sz="36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0000"/>
                </a:solidFill>
                <a:ea typeface="Times New Roman"/>
                <a:cs typeface="Calibri"/>
              </a:rPr>
              <a:t>5) гло­ба­ли­за­ция эко­но­ми­ки и фи­нан­сов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105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a typeface="Calibri"/>
                <a:cs typeface="Calibri"/>
              </a:rPr>
              <a:t>4. </a:t>
            </a:r>
            <a:r>
              <a:rPr lang="ru-RU" dirty="0">
                <a:solidFill>
                  <a:srgbClr val="000000"/>
                </a:solidFill>
                <a:ea typeface="Calibri"/>
                <a:cs typeface="Calibri"/>
              </a:rPr>
              <a:t>Уста­но­ви­те со­от­вет­ствие между ха­рак­те­ри­сти­ка­ми раз­лич­ных об­ществ и их ти­па­ми: к каж­дой по­зи­ции, дан­ной в пер­вом столб­це, под­бе­ри­те со­от­вет­ству­ю­щую по­зи­цию из вто­ро­го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Calibri"/>
              </a:rPr>
              <a:t>столб­ца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86133"/>
              </p:ext>
            </p:extLst>
          </p:nvPr>
        </p:nvGraphicFramePr>
        <p:xfrm>
          <a:off x="187570" y="2098431"/>
          <a:ext cx="8815753" cy="4130371"/>
        </p:xfrm>
        <a:graphic>
          <a:graphicData uri="http://schemas.openxmlformats.org/drawingml/2006/table">
            <a:tbl>
              <a:tblPr firstRow="1" firstCol="1" bandRow="1"/>
              <a:tblGrid>
                <a:gridCol w="5915172"/>
                <a:gridCol w="110490"/>
                <a:gridCol w="2790091"/>
              </a:tblGrid>
              <a:tr h="44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ХА­РАК­ТЕ­РИ­СТИ­КИ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ТИПЫ ОБ­ЩЕСТВ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A) гос­под­ство сель­ско­го на­ту­раль­но­го хо­зяй­ства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Б) до­ми­ни­ро­ва­ние ин­тен­сив­ных тех­но­ло­гий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B) гос­под­ство об­щин­ной соб­ствен­но­сти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Г) пре­об­ла­да­ние руч­ных ору­дий труда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Д) раз­ви­тие рас­ши­рен­но­го вос­про­из­вод­ства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1) тра­ди­ци­он­ное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аг­рар­ное)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2) ин­ду­стри­аль­ное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45" marR="42545" marT="42545" marB="42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8" y="433754"/>
            <a:ext cx="8217877" cy="59201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5. Сту­дент ра­бо­та­ет над ре­фе­ра­том «От­ли­чи­тель­ные черты ин­ду­стри­аль­но­го об­ще­ства». Какие осо­бен­но­сти об­ществ из пе­ре­чис­лен­ных ниже он может рас­смот­реть в своей ра­бо­те? (За­пи­ши­те цифры, под ко­то­ры­ми эти осо­бен­но­сти ука­за­ны.)</a:t>
            </a:r>
          </a:p>
          <a:p>
            <a:pPr marL="0" indent="0">
              <a:buNone/>
            </a:pPr>
            <a:r>
              <a:rPr lang="ru-RU" sz="3000" b="1" dirty="0"/>
              <a:t> </a:t>
            </a:r>
            <a:r>
              <a:rPr lang="ru-RU" sz="3000" b="1" dirty="0" smtClean="0"/>
              <a:t>1</a:t>
            </a:r>
            <a:r>
              <a:rPr lang="ru-RU" sz="3000" b="1" dirty="0"/>
              <a:t>) Эко­но­ми­ка ха­рак­те­ри­зу­ет­ся гос­под­ством сель­ско­го хо­зяй­ства и при­ми­тив­но­го ре­мес­ла.</a:t>
            </a:r>
          </a:p>
          <a:p>
            <a:pPr marL="0" indent="0">
              <a:buNone/>
            </a:pPr>
            <a:r>
              <a:rPr lang="ru-RU" sz="3000" b="1" dirty="0"/>
              <a:t>2) В по­ли­ти­че­ской сфере гос­под­ству­ют цер­ковь и армия.</a:t>
            </a:r>
          </a:p>
          <a:p>
            <a:pPr marL="0" indent="0">
              <a:buNone/>
            </a:pPr>
            <a:r>
              <a:rPr lang="ru-RU" sz="3000" b="1" dirty="0"/>
              <a:t>3) Эко­но­ми­че­ской базой об­ще­ства яв­ля­ет­ся про­мыш­лен­ность.</a:t>
            </a:r>
          </a:p>
          <a:p>
            <a:pPr marL="0" indent="0">
              <a:buNone/>
            </a:pPr>
            <a:r>
              <a:rPr lang="ru-RU" sz="3000" b="1" dirty="0"/>
              <a:t>4) Со­ци­аль­ная струк­ту­ра яв­ля­ет­ся со­слов­но кор­по­ра­тив­ной, ста­биль­ной.</a:t>
            </a:r>
          </a:p>
          <a:p>
            <a:pPr marL="0" indent="0">
              <a:buNone/>
            </a:pPr>
            <a:r>
              <a:rPr lang="ru-RU" sz="3000" b="1" dirty="0"/>
              <a:t>5) Пре­об­ла­да­ет ин­тен­сив­ная тех­но­ло­гия.</a:t>
            </a:r>
          </a:p>
          <a:p>
            <a:pPr marL="0" indent="0">
              <a:buNone/>
            </a:pPr>
            <a:r>
              <a:rPr lang="ru-RU" sz="3000" b="1" dirty="0"/>
              <a:t>6) В об­ще­ствен­ных от­но­ше­ни­ях гос­под­ству­ют право и закон</a:t>
            </a:r>
          </a:p>
        </p:txBody>
      </p:sp>
    </p:spTree>
    <p:extLst>
      <p:ext uri="{BB962C8B-B14F-4D97-AF65-F5344CB8AC3E}">
        <p14:creationId xmlns:p14="http://schemas.microsoft.com/office/powerpoint/2010/main" val="230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6. Япон­ское об­ще­ство от­ли­ча­ет при­вер­жен­ность ис­то­рии, тра­ди­ции. Сами япон­цы утвер­жда­ют, что они пред­став­ля­ют собой пост­ин­ду­стри­аль­ное тра­ди­ци­он­ное об­ще­ство и новые тех­но­ло­гии, со­вре­мен­ная тех­ни­ка не пре­пят­ству­ет тра­ди­ции.</a:t>
            </a:r>
          </a:p>
          <a:p>
            <a:pPr marL="0" indent="0">
              <a:buNone/>
            </a:pPr>
            <a:r>
              <a:rPr lang="ru-RU" dirty="0"/>
              <a:t> Най­ди­те в при­ве­ден­ном пе­реч­не при­зна­ки, поз­во­ля­ю­щие утвер­ждать, что и в со­вре­мен­ной Япо­нии со­хра­ня­ют­ся эле­мен­ты тра­ди­ци­он­но­го об­ще­ства.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4000" b="1" dirty="0" smtClean="0"/>
              <a:t>1</a:t>
            </a:r>
            <a:r>
              <a:rPr lang="ru-RU" sz="4000" b="1" dirty="0"/>
              <a:t>) Япон­цы ува­жа­ют и по­чи­та­ют им­пе­ра­то­ра (ми­ка­до), сим­во­ли­зи­ру­ю­ще­го един­ство нации.</a:t>
            </a:r>
          </a:p>
          <a:p>
            <a:pPr marL="0" indent="0">
              <a:buNone/>
            </a:pPr>
            <a:r>
              <a:rPr lang="ru-RU" sz="4000" b="1" dirty="0"/>
              <a:t>2) Мно­гие жи­те­ли Япо­нии яв­ля­ют­ся при­вер­жен­ца­ми древ­ней ре­ли­гии Синто, вос­хо­дя­щей к язы­че­ским куль­там, обо­жеств­ле­нию при­ро­ды.</a:t>
            </a:r>
          </a:p>
          <a:p>
            <a:pPr marL="0" indent="0">
              <a:buNone/>
            </a:pPr>
            <a:r>
              <a:rPr lang="ru-RU" sz="4000" b="1" dirty="0"/>
              <a:t>3) Япон­цы воз­во­дят ис­кус­ствен­ные ост­ро­ва из му­со­ра и воз­во­дят на них </a:t>
            </a:r>
            <a:r>
              <a:rPr lang="ru-RU" sz="4000" b="1" dirty="0" err="1"/>
              <a:t>сей­смо­устой­чи­вые</a:t>
            </a:r>
            <a:r>
              <a:rPr lang="ru-RU" sz="4000" b="1" dirty="0"/>
              <a:t> не­бо­скрёбы.</a:t>
            </a:r>
          </a:p>
          <a:p>
            <a:pPr marL="0" indent="0">
              <a:buNone/>
            </a:pPr>
            <a:r>
              <a:rPr lang="ru-RU" sz="4000" b="1" dirty="0"/>
              <a:t>4) Япон­цы со­хра­ня­ют при­вер­жен­ность се­мей­ным усто­ям, от­ме­ча­ют ста­рин­ные се­мей­ные празд­ни­ки и об­ря­ды.</a:t>
            </a:r>
          </a:p>
          <a:p>
            <a:pPr marL="0" indent="0">
              <a:buNone/>
            </a:pPr>
            <a:r>
              <a:rPr lang="ru-RU" sz="4000" b="1" dirty="0"/>
              <a:t>5) Жи­те­ли Япо­нии пе­ре­ме­ща­ют­ся на по­ез­дах на воз­душ­ной по­душ­ке и по мно­го­ярус­ным ав­то­ма­ги­стра­лям.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7. В стра­не Z про­ис­хо­дит ши­ро­кое внед­ре­ние ком­пью­тер­ных тех­но­ло­гий в раз­лич­ные сферы жизни. Какие дру­гие при­зна­ки поз­во­лят сде­лать вывод о том, что стра­на Z раз­ви­ва­ет­ся как пост­ин­ду­стри­аль­ное об­ще­ство? </a:t>
            </a:r>
            <a:r>
              <a:rPr lang="ru-RU" dirty="0" smtClean="0"/>
              <a:t>За­пи­ши­те цифры</a:t>
            </a:r>
            <a:r>
              <a:rPr lang="ru-RU" dirty="0"/>
              <a:t>, под ко­то­ры­ми они ука­за­ны.</a:t>
            </a:r>
          </a:p>
          <a:p>
            <a:pPr marL="0" indent="0">
              <a:buNone/>
            </a:pPr>
            <a:r>
              <a:rPr lang="ru-RU" sz="3000" b="1" dirty="0"/>
              <a:t> </a:t>
            </a:r>
            <a:r>
              <a:rPr lang="ru-RU" sz="3000" b="1" dirty="0" smtClean="0"/>
              <a:t>1</a:t>
            </a:r>
            <a:r>
              <a:rPr lang="ru-RU" sz="3000" b="1" dirty="0"/>
              <a:t>) При­род­ные фак­то­ры ока­зы­ва­ют вли­я­ние на раз­ви­тие об­ще­ства.</a:t>
            </a:r>
          </a:p>
          <a:p>
            <a:pPr marL="0" indent="0">
              <a:buNone/>
            </a:pPr>
            <a:r>
              <a:rPr lang="ru-RU" sz="3000" b="1" dirty="0"/>
              <a:t>2) На­блю­да­ет­ся низ­кий уро­вень со­ци­аль­ной мо­биль­но­сти.</a:t>
            </a:r>
          </a:p>
          <a:p>
            <a:pPr marL="0" indent="0">
              <a:buNone/>
            </a:pPr>
            <a:r>
              <a:rPr lang="ru-RU" sz="3000" b="1" dirty="0"/>
              <a:t>3) Пре­об­ла­да­ют экс­тен­сив­ные ме­то­ды ве­де­ния хо­зяй­ства.</a:t>
            </a:r>
          </a:p>
          <a:p>
            <a:pPr marL="0" indent="0">
              <a:buNone/>
            </a:pPr>
            <a:r>
              <a:rPr lang="ru-RU" sz="3000" b="1" dirty="0"/>
              <a:t>4) Наи­боль­шее раз­ви­тие по­лу­ча­ют наукоёмкие, ре­сур­со­сбе­ре­га­ю­щие тех­но­ло­гии.</a:t>
            </a:r>
          </a:p>
          <a:p>
            <a:pPr marL="0" indent="0">
              <a:buNone/>
            </a:pPr>
            <a:r>
              <a:rPr lang="ru-RU" sz="3000" b="1" dirty="0"/>
              <a:t>5) Ин­фор­ма­ци­он­ные тех­но­ло­гии яв­ля­ют­ся важ­ней­шим фак­то­ром про­из­вод­ства.</a:t>
            </a:r>
          </a:p>
          <a:p>
            <a:pPr marL="0" indent="0">
              <a:buNone/>
            </a:pPr>
            <a:r>
              <a:rPr lang="ru-RU" sz="3000" b="1" dirty="0"/>
              <a:t>6) По­сте­пен­но скла­ды­ва­ет­ся де­мо­кра­тия.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649" y="1266991"/>
            <a:ext cx="10832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Текст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2369" y="433754"/>
            <a:ext cx="8053754" cy="5943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8. Ниже при­ведён пе­ре­чень тер­ми­нов. Все они, за ис­клю­че­ни­ем двух, ха­рак­те­ри­зу­ют по­ня­тие «пост­ин­ду­стри­аль­ное об­ще­ство». Най­ди­те два тер­ми­на, «вы­па­да­ю­щих» из об­ще­го ряда, и за­пи­ши­те в ответ цифры, под ко­то­ры­ми они ука­за­ны.</a:t>
            </a:r>
          </a:p>
          <a:p>
            <a:pPr marL="0" indent="0">
              <a:buNone/>
            </a:pPr>
            <a:r>
              <a:rPr lang="ru-RU" sz="3600" b="1" dirty="0"/>
              <a:t> 1) наука                    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2</a:t>
            </a:r>
            <a:r>
              <a:rPr lang="ru-RU" sz="3600" b="1" dirty="0"/>
              <a:t>) про­мыш­лен­ная ре­во­лю­ция           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3</a:t>
            </a:r>
            <a:r>
              <a:rPr lang="ru-RU" sz="3600" b="1" dirty="0"/>
              <a:t>) ин­фор­ма­ция</a:t>
            </a:r>
          </a:p>
          <a:p>
            <a:pPr marL="0" indent="0">
              <a:buNone/>
            </a:pPr>
            <a:r>
              <a:rPr lang="ru-RU" sz="3600" b="1" dirty="0"/>
              <a:t>4) гло­ба­ли­за­ция	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5</a:t>
            </a:r>
            <a:r>
              <a:rPr lang="ru-RU" sz="3600" b="1" dirty="0"/>
              <a:t>) тра­ди­ци­о­на­лизм	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6</a:t>
            </a:r>
            <a:r>
              <a:rPr lang="ru-RU" sz="3600" b="1" dirty="0"/>
              <a:t>) ин­тер­нет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618</Words>
  <Application>Microsoft Office PowerPoint</Application>
  <PresentationFormat>Экран (4:3)</PresentationFormat>
  <Paragraphs>143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31</cp:revision>
  <dcterms:created xsi:type="dcterms:W3CDTF">2013-11-19T05:52:05Z</dcterms:created>
  <dcterms:modified xsi:type="dcterms:W3CDTF">2019-05-30T04:01:45Z</dcterms:modified>
</cp:coreProperties>
</file>