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72" r:id="rId5"/>
    <p:sldId id="271" r:id="rId6"/>
    <p:sldId id="259" r:id="rId7"/>
    <p:sldId id="260" r:id="rId8"/>
    <p:sldId id="262" r:id="rId9"/>
    <p:sldId id="265" r:id="rId10"/>
    <p:sldId id="273" r:id="rId11"/>
    <p:sldId id="261" r:id="rId12"/>
    <p:sldId id="264" r:id="rId13"/>
    <p:sldId id="263" r:id="rId14"/>
    <p:sldId id="274" r:id="rId15"/>
    <p:sldId id="267" r:id="rId16"/>
    <p:sldId id="266" r:id="rId17"/>
    <p:sldId id="269" r:id="rId18"/>
    <p:sldId id="26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6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itsu\Desktop\реферат\MainSla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06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D7C9A0-EDB9-4FF6-A025-BB536BCC6711}" type="datetimeFigureOut">
              <a:rPr lang="ru-RU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744819-AAD7-418A-B3B3-DC4A61154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32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B827C0C-CB9C-4C26-8930-B424EADACC12}" type="datetimeFigureOut">
              <a:rPr lang="ru-RU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E5B3F7-098E-4410-A85D-9D9A6F1F9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0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871E67-5DD8-4CBD-8164-93BEC491908C}" type="datetimeFigureOut">
              <a:rPr lang="ru-RU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5E79F1-1A33-4A11-A229-08B1A969B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54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10A7C15-9814-4394-A9B8-BC85FFCBF779}" type="datetimeFigureOut">
              <a:rPr lang="ru-RU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4EB6D3F-C8B3-42FF-8766-21120B3B5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61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4D0ED32-00FB-4160-B0F2-4BFDD9A4F8A4}" type="datetimeFigureOut">
              <a:rPr lang="ru-RU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55D7346-A9A2-4F35-B8F9-6D7F6943A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03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E1199C1-062E-4816-9F1B-88A387F2720A}" type="datetimeFigureOut">
              <a:rPr lang="ru-RU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02B569-85DF-41BD-B1A6-76218706A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66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06645E-7C58-4EBD-9744-BC48D15856C2}" type="datetimeFigureOut">
              <a:rPr lang="ru-RU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A5110CC-95B9-4516-A235-EA6498F1B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5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DB5F0EB-B5A1-4B55-8D62-F596F967D28E}" type="datetimeFigureOut">
              <a:rPr lang="ru-RU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EA61381-DB5A-419B-ACA0-C4D15A80C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00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9210AF3-315D-4EF2-9B9B-0CB3EAD36AEB}" type="datetimeFigureOut">
              <a:rPr lang="ru-RU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B692F7-C390-405E-AC5E-7BFEF1307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57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14DC985-5BB2-4078-9553-B696A9D28FA9}" type="datetimeFigureOut">
              <a:rPr lang="ru-RU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656037B-6A55-4114-8805-D23F7233A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93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itsu\Desktop\реферат\SlaidPrint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500063"/>
            <a:ext cx="8229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755576" y="4437112"/>
            <a:ext cx="7772400" cy="1470025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Итоговый тест</a:t>
            </a:r>
            <a:b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по истории России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949280"/>
            <a:ext cx="6400800" cy="69763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Выполнила: Мосина ИГ, учитель истории МБОУ «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Яйская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СОШ №2»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5279"/>
            <a:ext cx="2516185" cy="333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17548"/>
            <a:ext cx="3078163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im0-tub-ru.yandex.net/i?id=ca0048d5d4c1b0ade86b6d26935f989f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645" y="225279"/>
            <a:ext cx="2298948" cy="34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66936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3000" b="1" dirty="0"/>
              <a:t>Установки "Просвещенного абсолютизма" Екатерины II включали в себя </a:t>
            </a:r>
          </a:p>
          <a:p>
            <a:pPr marL="0" indent="0">
              <a:buNone/>
            </a:pPr>
            <a:r>
              <a:rPr lang="ru-RU" sz="3000" b="1" dirty="0">
                <a:solidFill>
                  <a:srgbClr val="0070C0"/>
                </a:solidFill>
              </a:rPr>
              <a:t>Х. Установление порядка в государстве с помощью твердых законов, соблюдаемых обществом</a:t>
            </a:r>
          </a:p>
          <a:p>
            <a:pPr marL="0" indent="0">
              <a:buNone/>
            </a:pPr>
            <a:r>
              <a:rPr lang="ru-RU" sz="3000" b="1" dirty="0">
                <a:solidFill>
                  <a:srgbClr val="0070C0"/>
                </a:solidFill>
              </a:rPr>
              <a:t>О. Ориентация жизни общества и государственного устройства на страны западной </a:t>
            </a:r>
            <a:r>
              <a:rPr lang="ru-RU" sz="3000" b="1" dirty="0" smtClean="0">
                <a:solidFill>
                  <a:srgbClr val="0070C0"/>
                </a:solidFill>
              </a:rPr>
              <a:t>Европы</a:t>
            </a:r>
            <a:endParaRPr lang="ru-RU" sz="3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3000" b="1" dirty="0"/>
              <a:t>Манифест об окончательной секуляризации церковных вотчин   </a:t>
            </a:r>
            <a:r>
              <a:rPr lang="ru-RU" sz="3000" b="1" dirty="0">
                <a:solidFill>
                  <a:srgbClr val="0070C0"/>
                </a:solidFill>
              </a:rPr>
              <a:t>Х. 1764,   О. </a:t>
            </a:r>
            <a:r>
              <a:rPr lang="ru-RU" sz="3000" b="1" dirty="0" smtClean="0">
                <a:solidFill>
                  <a:srgbClr val="0070C0"/>
                </a:solidFill>
              </a:rPr>
              <a:t>1767</a:t>
            </a:r>
            <a:endParaRPr lang="ru-RU" sz="3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3000" b="1" dirty="0"/>
              <a:t>Какой документ был издан Екатериной II, относящийся к началу работы Уложенной комиссии?</a:t>
            </a:r>
          </a:p>
          <a:p>
            <a:pPr marL="0" indent="0">
              <a:buNone/>
            </a:pPr>
            <a:r>
              <a:rPr lang="ru-RU" sz="3000" b="1" dirty="0">
                <a:solidFill>
                  <a:srgbClr val="0070C0"/>
                </a:solidFill>
              </a:rPr>
              <a:t>Х. "Наказ"         О. "Уложение»</a:t>
            </a:r>
          </a:p>
          <a:p>
            <a:endParaRPr lang="ru-RU" sz="2800" dirty="0">
              <a:solidFill>
                <a:schemeClr val="bg2"/>
              </a:solidFill>
            </a:endParaRPr>
          </a:p>
          <a:p>
            <a:endParaRPr lang="ru-RU" sz="2800" dirty="0">
              <a:solidFill>
                <a:schemeClr val="bg2"/>
              </a:solidFill>
            </a:endParaRPr>
          </a:p>
          <a:p>
            <a:endParaRPr lang="ru-RU" sz="2800" dirty="0">
              <a:solidFill>
                <a:schemeClr val="bg2"/>
              </a:solidFill>
            </a:endParaRPr>
          </a:p>
          <a:p>
            <a:endParaRPr lang="ru-RU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2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52762"/>
            <a:ext cx="9143999" cy="1127378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ru-RU" sz="6600" b="1" i="1" dirty="0" smtClean="0">
                <a:solidFill>
                  <a:schemeClr val="accent5">
                    <a:lumMod val="50000"/>
                  </a:schemeClr>
                </a:solidFill>
              </a:rPr>
              <a:t>Даты</a:t>
            </a:r>
          </a:p>
        </p:txBody>
      </p:sp>
      <p:sp>
        <p:nvSpPr>
          <p:cNvPr id="2" name="AutoShape 10" descr="https://yandex.ru/images/kf1L3l766/f2d4bbDw/oN0bNLt0U1JAo_C27XZiycAYxIwxukRR2krsgOlAHg9jF8mexP80CoRDfze-gSBoXvwvGZ0QVrpXpuuhx57l5TQJPwRbVaZmMPKlt5lHhwzEuNQpNH8BBa_aXPCoYA5O5va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8129"/>
            <a:ext cx="7736758" cy="483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2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784976" cy="666936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prstClr val="black"/>
                </a:solidFill>
                <a:cs typeface="Aharoni" panose="02010803020104030203" pitchFamily="2" charset="-79"/>
              </a:rPr>
              <a:t>В каком году был основан Петром I Санкт-Петербург? 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0070C0"/>
                </a:solidFill>
                <a:cs typeface="Aharoni" panose="02010803020104030203" pitchFamily="2" charset="-79"/>
              </a:rPr>
              <a:t>Х.  1700 г.          О.  1703 г</a:t>
            </a:r>
            <a:r>
              <a:rPr lang="ru-RU" sz="4000" b="1" dirty="0" smtClean="0">
                <a:solidFill>
                  <a:srgbClr val="0070C0"/>
                </a:solidFill>
                <a:cs typeface="Aharoni" panose="02010803020104030203" pitchFamily="2" charset="-79"/>
              </a:rPr>
              <a:t>.</a:t>
            </a:r>
          </a:p>
          <a:p>
            <a:pPr marL="0" lvl="0" indent="0">
              <a:buNone/>
            </a:pPr>
            <a:r>
              <a:rPr lang="ru-RU" sz="4400" b="1" dirty="0">
                <a:solidFill>
                  <a:prstClr val="black"/>
                </a:solidFill>
                <a:cs typeface="Aharoni" panose="02010803020104030203" pitchFamily="2" charset="-79"/>
              </a:rPr>
              <a:t>Годы правления Елизаветы Петровны          </a:t>
            </a:r>
            <a:r>
              <a:rPr lang="ru-RU" sz="4400" b="1" dirty="0">
                <a:solidFill>
                  <a:srgbClr val="0070C0"/>
                </a:solidFill>
                <a:cs typeface="Aharoni" panose="02010803020104030203" pitchFamily="2" charset="-79"/>
              </a:rPr>
              <a:t>Х.  1730-1740            О.    </a:t>
            </a:r>
            <a:r>
              <a:rPr lang="ru-RU" sz="4400" b="1" dirty="0" smtClean="0">
                <a:solidFill>
                  <a:srgbClr val="0070C0"/>
                </a:solidFill>
                <a:cs typeface="Aharoni" panose="02010803020104030203" pitchFamily="2" charset="-79"/>
              </a:rPr>
              <a:t>1741-1761</a:t>
            </a:r>
            <a:endParaRPr lang="ru-RU" sz="4000" b="1" dirty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ru-RU" sz="4000" b="1" dirty="0">
                <a:cs typeface="Aharoni" panose="02010803020104030203" pitchFamily="2" charset="-79"/>
              </a:rPr>
              <a:t>Переворот, в результате которого Екатерина  2 стала русской императрицей, произошел 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0070C0"/>
                </a:solidFill>
                <a:cs typeface="Aharoni" panose="02010803020104030203" pitchFamily="2" charset="-79"/>
              </a:rPr>
              <a:t>Х. 1762,  О 1764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61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7856"/>
            <a:ext cx="8712968" cy="659735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prstClr val="black"/>
                </a:solidFill>
              </a:rPr>
              <a:t>В каком году Россия вступила в Северную </a:t>
            </a:r>
            <a:r>
              <a:rPr lang="ru-RU" sz="4400" b="1" dirty="0" smtClean="0">
                <a:solidFill>
                  <a:prstClr val="black"/>
                </a:solidFill>
              </a:rPr>
              <a:t>войну?    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Х</a:t>
            </a:r>
            <a:r>
              <a:rPr lang="ru-RU" sz="4400" b="1" dirty="0">
                <a:solidFill>
                  <a:srgbClr val="002060"/>
                </a:solidFill>
              </a:rPr>
              <a:t>.  1700 г.       О.  1703 г</a:t>
            </a:r>
            <a:r>
              <a:rPr lang="ru-RU" sz="4400" b="1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4400" b="1" dirty="0" smtClean="0"/>
              <a:t>В </a:t>
            </a:r>
            <a:r>
              <a:rPr lang="ru-RU" sz="4400" b="1" dirty="0"/>
              <a:t>каком  году  Россия стала   называться Российской империей  </a:t>
            </a:r>
            <a:r>
              <a:rPr lang="ru-RU" sz="4400" b="1" dirty="0" smtClean="0">
                <a:solidFill>
                  <a:srgbClr val="002060"/>
                </a:solidFill>
              </a:rPr>
              <a:t>Х</a:t>
            </a:r>
            <a:r>
              <a:rPr lang="ru-RU" sz="4400" b="1" dirty="0">
                <a:solidFill>
                  <a:srgbClr val="002060"/>
                </a:solidFill>
              </a:rPr>
              <a:t>.  с 1721 г.   </a:t>
            </a:r>
            <a:r>
              <a:rPr lang="ru-RU" sz="4400" b="1" dirty="0" smtClean="0">
                <a:solidFill>
                  <a:srgbClr val="002060"/>
                </a:solidFill>
              </a:rPr>
              <a:t>О</a:t>
            </a:r>
            <a:r>
              <a:rPr lang="ru-RU" sz="4400" b="1" dirty="0">
                <a:solidFill>
                  <a:srgbClr val="002060"/>
                </a:solidFill>
              </a:rPr>
              <a:t>.  с 1725 г</a:t>
            </a:r>
            <a:r>
              <a:rPr lang="ru-RU" sz="4400" b="1" dirty="0" smtClean="0">
                <a:solidFill>
                  <a:srgbClr val="002060"/>
                </a:solidFill>
              </a:rPr>
              <a:t>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4400" b="1" dirty="0"/>
              <a:t>В каком году состоялась коронация Анны Иоанновны:   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Х</a:t>
            </a:r>
            <a:r>
              <a:rPr lang="ru-RU" sz="4400" b="1" dirty="0">
                <a:solidFill>
                  <a:srgbClr val="002060"/>
                </a:solidFill>
              </a:rPr>
              <a:t>.   В 1745 г.         О .    В 1730 г.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65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568952" cy="655272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4400" b="1" dirty="0" smtClean="0"/>
              <a:t>Когда </a:t>
            </a:r>
            <a:r>
              <a:rPr lang="ru-RU" sz="4400" b="1" dirty="0"/>
              <a:t>русские войска взяли Азов?     </a:t>
            </a:r>
            <a:r>
              <a:rPr lang="ru-RU" sz="4400" b="1" dirty="0" smtClean="0">
                <a:solidFill>
                  <a:srgbClr val="0070C0"/>
                </a:solidFill>
              </a:rPr>
              <a:t>Х</a:t>
            </a:r>
            <a:r>
              <a:rPr lang="ru-RU" sz="4400" b="1" dirty="0">
                <a:solidFill>
                  <a:srgbClr val="0070C0"/>
                </a:solidFill>
              </a:rPr>
              <a:t>. 1696   </a:t>
            </a:r>
            <a:r>
              <a:rPr lang="ru-RU" sz="4400" b="1" dirty="0" smtClean="0">
                <a:solidFill>
                  <a:srgbClr val="0070C0"/>
                </a:solidFill>
              </a:rPr>
              <a:t>            О</a:t>
            </a:r>
            <a:r>
              <a:rPr lang="ru-RU" sz="4400" b="1" dirty="0">
                <a:solidFill>
                  <a:srgbClr val="0070C0"/>
                </a:solidFill>
              </a:rPr>
              <a:t>.  1703 </a:t>
            </a:r>
            <a:endParaRPr lang="ru-RU" sz="4400" b="1" dirty="0" smtClean="0">
              <a:solidFill>
                <a:srgbClr val="0070C0"/>
              </a:solidFill>
            </a:endParaRPr>
          </a:p>
          <a:p>
            <a:pPr marL="137160" indent="0">
              <a:buNone/>
            </a:pPr>
            <a:r>
              <a:rPr lang="ru-RU" sz="4400" b="1" dirty="0" smtClean="0"/>
              <a:t>Восстание </a:t>
            </a:r>
            <a:r>
              <a:rPr lang="ru-RU" sz="4400" b="1" dirty="0"/>
              <a:t>под руководством </a:t>
            </a:r>
            <a:r>
              <a:rPr lang="ru-RU" sz="4400" b="1" dirty="0" err="1"/>
              <a:t>Е.И.Пугачева</a:t>
            </a:r>
            <a:r>
              <a:rPr lang="ru-RU" sz="4400" b="1" dirty="0"/>
              <a:t> произошло в:</a:t>
            </a:r>
          </a:p>
          <a:p>
            <a:pPr marL="137160" indent="0">
              <a:buNone/>
            </a:pPr>
            <a:r>
              <a:rPr lang="ru-RU" sz="4400" b="1" dirty="0">
                <a:solidFill>
                  <a:srgbClr val="0070C0"/>
                </a:solidFill>
              </a:rPr>
              <a:t>Х. 1770-1773гг.;  О. 1773-1775гг</a:t>
            </a:r>
            <a:r>
              <a:rPr lang="ru-RU" sz="4400" b="1" dirty="0" smtClean="0">
                <a:solidFill>
                  <a:srgbClr val="0070C0"/>
                </a:solidFill>
              </a:rPr>
              <a:t>.</a:t>
            </a:r>
          </a:p>
          <a:p>
            <a:pPr marL="137160" indent="0">
              <a:buNone/>
            </a:pPr>
            <a:r>
              <a:rPr lang="ru-RU" sz="4400" b="1" dirty="0"/>
              <a:t>Начало работы Уложенной комиссии  </a:t>
            </a:r>
            <a:endParaRPr lang="ru-RU" sz="4400" b="1" dirty="0" smtClean="0"/>
          </a:p>
          <a:p>
            <a:pPr marL="137160" indent="0"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Х</a:t>
            </a:r>
            <a:r>
              <a:rPr lang="ru-RU" sz="4400" b="1" dirty="0">
                <a:solidFill>
                  <a:srgbClr val="0070C0"/>
                </a:solidFill>
              </a:rPr>
              <a:t>. 1764,   О. 1767</a:t>
            </a:r>
          </a:p>
          <a:p>
            <a:pPr marL="137160" indent="0">
              <a:buNone/>
            </a:pPr>
            <a:endParaRPr lang="ru-RU" sz="3600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   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1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992888" cy="2592288"/>
          </a:xfrm>
          <a:solidFill>
            <a:srgbClr val="CCFFCC"/>
          </a:solidFill>
        </p:spPr>
        <p:txBody>
          <a:bodyPr/>
          <a:lstStyle/>
          <a:p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</a:rPr>
              <a:t>Задание №1</a:t>
            </a:r>
            <a:b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</a:rPr>
              <a:t>Установите </a:t>
            </a:r>
            <a:r>
              <a:rPr lang="ru-RU" sz="5400" b="1" i="1" dirty="0">
                <a:solidFill>
                  <a:schemeClr val="accent5">
                    <a:lumMod val="50000"/>
                  </a:schemeClr>
                </a:solidFill>
              </a:rPr>
              <a:t>соответствие</a:t>
            </a:r>
            <a:endParaRPr lang="ru-RU" sz="5400" b="1" i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764704"/>
            <a:ext cx="6400800" cy="1752600"/>
          </a:xfrm>
        </p:spPr>
        <p:txBody>
          <a:bodyPr/>
          <a:lstStyle/>
          <a:p>
            <a:r>
              <a:rPr lang="ru-RU" sz="8800" b="1" dirty="0" smtClean="0">
                <a:solidFill>
                  <a:srgbClr val="0070C0"/>
                </a:solidFill>
              </a:rPr>
              <a:t>ЧАСТЬ 2 </a:t>
            </a:r>
            <a:endParaRPr lang="ru-RU" sz="8800" b="1" dirty="0">
              <a:solidFill>
                <a:srgbClr val="0070C0"/>
              </a:solidFill>
            </a:endParaRPr>
          </a:p>
        </p:txBody>
      </p:sp>
      <p:sp>
        <p:nvSpPr>
          <p:cNvPr id="2" name="AutoShape 10" descr="https://yandex.ru/images/kf1L3l766/f2d4bbDw/oN0bNLt0U1JAo_C27XZiycAYxIwxukRR2krsgOlAHg9jF8mexP80CoRDfze-gSBoXvwvGZ0QVrpXpuuhx57l5TQJPwRbVaZmMPKlt5lHhwzEuNQpNH8BBa_aXPCoYA5O5va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54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525343"/>
              </p:ext>
            </p:extLst>
          </p:nvPr>
        </p:nvGraphicFramePr>
        <p:xfrm>
          <a:off x="35496" y="0"/>
          <a:ext cx="9000937" cy="6871788"/>
        </p:xfrm>
        <a:graphic>
          <a:graphicData uri="http://schemas.openxmlformats.org/drawingml/2006/table">
            <a:tbl>
              <a:tblPr/>
              <a:tblGrid>
                <a:gridCol w="1872146"/>
                <a:gridCol w="7128791"/>
              </a:tblGrid>
              <a:tr h="1580865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А) регент</a:t>
                      </a:r>
                    </a:p>
                  </a:txBody>
                  <a:tcPr marL="35516" marR="32372" marT="32372" marB="323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1) привилегированный воинский отряд, «верные слуги государя», не связанные с административными учреждениями, происходившие из числа служилого дворянства и иностранцев, приближенных к трону</a:t>
                      </a:r>
                    </a:p>
                  </a:txBody>
                  <a:tcPr marL="35516" marR="35516" marT="32372" marB="323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8083"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Б) абсолютизм</a:t>
                      </a:r>
                    </a:p>
                  </a:txBody>
                  <a:tcPr marL="35516" marR="32372" marT="32372" marB="323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2) могущественная военная держава, объединяющая разные народы и территории в единое государство</a:t>
                      </a:r>
                    </a:p>
                  </a:txBody>
                  <a:tcPr marL="35516" marR="35516" marT="32372" marB="323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6605"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В) «верховники»</a:t>
                      </a:r>
                    </a:p>
                  </a:txBody>
                  <a:tcPr marL="35516" marR="32372" marT="32372" marB="323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3) акт, иногда рассматривающийся как документ конституционного содержания, предложенный к подписанию императрице Анне Иоанновне при её вступлении на престол членами Верховного тайного совета</a:t>
                      </a:r>
                    </a:p>
                  </a:txBody>
                  <a:tcPr marL="35516" marR="35516" marT="32372" marB="323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8083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Г) гвардия</a:t>
                      </a:r>
                    </a:p>
                  </a:txBody>
                  <a:tcPr marL="35516" marR="32372" marT="32372" marB="323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4) форма правления, при которой неограниченная верховная власть принадлежит монарху</a:t>
                      </a:r>
                    </a:p>
                  </a:txBody>
                  <a:tcPr marL="35516" marR="35516" marT="32372" marB="323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2344"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Д) империя</a:t>
                      </a:r>
                    </a:p>
                  </a:txBody>
                  <a:tcPr marL="35516" marR="32372" marT="32372" marB="323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5) придворный, пользующийся особой благосклонностью монарха, получающий от него различные привилегии и оказывающий влияние на внутреннюю и внешнюю политику</a:t>
                      </a:r>
                    </a:p>
                  </a:txBody>
                  <a:tcPr marL="35516" marR="35516" marT="32372" marB="323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3822"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Е) фаворит</a:t>
                      </a:r>
                    </a:p>
                  </a:txBody>
                  <a:tcPr marL="35516" marR="32372" marT="32372" marB="323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6) временный правитель при малолетстве, болезни, отсутствии монарха.</a:t>
                      </a:r>
                    </a:p>
                  </a:txBody>
                  <a:tcPr marL="35516" marR="35516" marT="32372" marB="323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561"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</a:rPr>
                        <a:t>Ж) кондиции</a:t>
                      </a:r>
                    </a:p>
                  </a:txBody>
                  <a:tcPr marL="35516" marR="32372" marT="32372" marB="323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</a:rPr>
                        <a:t>7) члены Верховного тайного совета в России</a:t>
                      </a:r>
                    </a:p>
                  </a:txBody>
                  <a:tcPr marL="35516" marR="35516" marT="32372" marB="3237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9950" y="2589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55272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№2. Утверждение: «Положение 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крепостных крестьян в правление Павла I 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улучшилось».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Приведите 2 аргумента в подтверждение и 2 аргумента в опровержение в отношении данного утверждения.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Аргументы в подтверждение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, serif"/>
              </a:rPr>
              <a:t>1.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, serif"/>
              </a:rPr>
              <a:t>2.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, serif"/>
              </a:rPr>
              <a:t>Аргументы в опровержение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, serif"/>
              </a:rPr>
              <a:t>1.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, serif"/>
              </a:rPr>
              <a:t>2.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564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712968" cy="62865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Часть 2         6471253</a:t>
            </a:r>
          </a:p>
          <a:p>
            <a:pPr marL="0" indent="0">
              <a:buNone/>
            </a:pPr>
            <a:r>
              <a:rPr lang="ru-RU" sz="1800" b="1" dirty="0"/>
              <a:t>Аргументы в </a:t>
            </a:r>
            <a:r>
              <a:rPr lang="ru-RU" sz="1800" b="1" dirty="0" smtClean="0"/>
              <a:t>подтверждение</a:t>
            </a:r>
            <a:endParaRPr lang="ru-RU" sz="1800" b="1" dirty="0"/>
          </a:p>
          <a:p>
            <a:pPr marL="0" indent="0">
              <a:buNone/>
            </a:pPr>
            <a:r>
              <a:rPr lang="ru-RU" sz="1800" dirty="0"/>
              <a:t>Сокращение дней работы на барщине до 3-х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Запрещение привлекать крестьян к работам в воскресенья и праздничные дни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Отменены правила, запрещающие крепостным крестьянам жаловаться на своих </a:t>
            </a:r>
            <a:r>
              <a:rPr lang="ru-RU" sz="1800" dirty="0" smtClean="0"/>
              <a:t>владельцев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Запрещены телесные наказания в отношении лиц, достигших 70 летнего </a:t>
            </a:r>
            <a:r>
              <a:rPr lang="ru-RU" sz="1800" dirty="0" smtClean="0"/>
              <a:t>возраста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Хлебная подать заменялась денежным оброком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Списаны недоимки с </a:t>
            </a:r>
            <a:r>
              <a:rPr lang="ru-RU" sz="1800" dirty="0" smtClean="0"/>
              <a:t>крестьян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Запрет на продажу дворовых и крестьян без земли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За жестокое обращение с крестьянами губернатор без огласки должен был арестовать виновного и сопроводить в монастырь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b="1" dirty="0"/>
              <a:t>Аргументы в опровержение</a:t>
            </a:r>
            <a:r>
              <a:rPr lang="ru-RU" sz="1800" b="1" dirty="0" smtClean="0"/>
              <a:t>.</a:t>
            </a:r>
            <a:endParaRPr lang="ru-RU" sz="1800" b="1" dirty="0"/>
          </a:p>
          <a:p>
            <a:pPr marL="0" indent="0">
              <a:buNone/>
            </a:pPr>
            <a:r>
              <a:rPr lang="ru-RU" sz="1800" dirty="0"/>
              <a:t>Сохранилась барщина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Сохранился оброк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Сохранилась торговля крепостными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Продолжилась раздача государственных крестьян дворянству.</a:t>
            </a:r>
          </a:p>
        </p:txBody>
      </p:sp>
    </p:spTree>
    <p:extLst>
      <p:ext uri="{BB962C8B-B14F-4D97-AF65-F5344CB8AC3E}">
        <p14:creationId xmlns:p14="http://schemas.microsoft.com/office/powerpoint/2010/main" val="1631736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52762"/>
            <a:ext cx="9143999" cy="1127378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ru-RU" sz="6600" b="1" i="1" dirty="0" smtClean="0">
                <a:solidFill>
                  <a:schemeClr val="accent5">
                    <a:lumMod val="50000"/>
                  </a:schemeClr>
                </a:solidFill>
              </a:rPr>
              <a:t>Персоналии</a:t>
            </a:r>
          </a:p>
        </p:txBody>
      </p:sp>
      <p:pic>
        <p:nvPicPr>
          <p:cNvPr id="2050" name="Picture 2" descr="https://dimitryrostovsky.ru/wp-content/uploads/2018/11/5_%D0%95%D0%BA%D0%B0%D1%82%D0%B5%D1%80%D0%B8%D0%BD%D0%B0-830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65712"/>
            <a:ext cx="2020609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ruolden.ru/wp-content/uploads/2019/01/pavelI9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65712"/>
            <a:ext cx="1685155" cy="251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get-zen_doc/114944/pub_5b1e862a0422b48be4ecaf17_5b1e90787800191fcd1ebfaa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43" y="1312068"/>
            <a:ext cx="1791727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pinimg.com/736x/47/ca/1e/47ca1e194d807e6aebc074118c44bf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75856"/>
            <a:ext cx="2195736" cy="24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https://yandex.ru/images/kf1L3l766/f2d4bbDw/oN0bNLt0U1JAo_C27XZiycAYxIwxukRR2krsgOlAHg9jF8mexP80CoRDfze-gSBoXvwvGZ0QVrpXpuuhx57l5TQJPwRbVaZmMPKlt5lHhwzEuNQpNH8BBa_aXPCoYA5O5va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39" y="1268760"/>
            <a:ext cx="2065983" cy="252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97705"/>
            <a:ext cx="1742269" cy="244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https://spbhi.ru/assets/images/lichnosti/politiki/ekaterina-i/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043" y="1312068"/>
            <a:ext cx="1717033" cy="247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4.bp.blogspot.com/-HqV2AX5oJ_w/XBklHfxwydI/AAAAAAAAAwc/MJ5hVq9yB8cGoVJHnmhMbwMfL5IAi22lACLcBGAs/s1600/56d7d8e520e62_700_auto_jpg_5_8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3" y="1314228"/>
            <a:ext cx="1845861" cy="247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i="1" dirty="0" smtClean="0"/>
              <a:t>Крестики- нолики</a:t>
            </a:r>
            <a:endParaRPr lang="ru-RU" sz="6600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775"/>
            <a:ext cx="82296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24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0"/>
            <a:ext cx="8764072" cy="656363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3600" b="1" dirty="0"/>
              <a:t>Как взошла на Российский престол Елизавета Петровна?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70C0"/>
                </a:solidFill>
              </a:rPr>
              <a:t>Х. По приглашению Верховного тайного совета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0070C0"/>
                </a:solidFill>
              </a:rPr>
              <a:t>О. Решение было принято на земском соборе</a:t>
            </a:r>
          </a:p>
          <a:p>
            <a:pPr marL="0" indent="0">
              <a:buNone/>
            </a:pPr>
            <a:r>
              <a:rPr lang="ru-RU" sz="3600" b="1" dirty="0" smtClean="0"/>
              <a:t>Кого </a:t>
            </a:r>
            <a:r>
              <a:rPr lang="ru-RU" sz="3600" b="1" dirty="0"/>
              <a:t>сменила на престоле Елизавета Петровна?  </a:t>
            </a:r>
            <a:r>
              <a:rPr lang="ru-RU" sz="3600" b="1" dirty="0" smtClean="0">
                <a:solidFill>
                  <a:srgbClr val="0070C0"/>
                </a:solidFill>
              </a:rPr>
              <a:t>Х</a:t>
            </a:r>
            <a:r>
              <a:rPr lang="ru-RU" sz="3600" b="1" dirty="0">
                <a:solidFill>
                  <a:srgbClr val="0070C0"/>
                </a:solidFill>
              </a:rPr>
              <a:t>. Ивана 6    О.  Анну </a:t>
            </a:r>
            <a:r>
              <a:rPr lang="ru-RU" sz="3600" b="1" dirty="0" smtClean="0">
                <a:solidFill>
                  <a:srgbClr val="0070C0"/>
                </a:solidFill>
              </a:rPr>
              <a:t>Иоанновну</a:t>
            </a:r>
          </a:p>
          <a:p>
            <a:pPr marL="0" lvl="0" indent="0">
              <a:buNone/>
            </a:pPr>
            <a:r>
              <a:rPr lang="ru-RU" sz="4000" b="1" dirty="0">
                <a:solidFill>
                  <a:prstClr val="black"/>
                </a:solidFill>
              </a:rPr>
              <a:t>Дочерью какого царя была Анна Иоанновна:   </a:t>
            </a:r>
            <a:r>
              <a:rPr lang="ru-RU" sz="4000" b="1" dirty="0">
                <a:solidFill>
                  <a:srgbClr val="0070C0"/>
                </a:solidFill>
              </a:rPr>
              <a:t>Х.  Ивана IV    О. Ивана V </a:t>
            </a:r>
          </a:p>
          <a:p>
            <a:pPr marL="0" indent="0">
              <a:buNone/>
            </a:pPr>
            <a:endParaRPr lang="ru-RU" sz="3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76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968637" cy="666384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3400" b="1" dirty="0" smtClean="0"/>
              <a:t>Период</a:t>
            </a:r>
            <a:r>
              <a:rPr lang="ru-RU" sz="3400" b="1" dirty="0"/>
              <a:t>, характеризующийся засильем иноземцев во всех областях государственной и общественной жизни:  </a:t>
            </a:r>
            <a:r>
              <a:rPr lang="ru-RU" sz="3400" b="1" dirty="0">
                <a:solidFill>
                  <a:srgbClr val="0070C0"/>
                </a:solidFill>
              </a:rPr>
              <a:t>Х. бироновщина         </a:t>
            </a:r>
            <a:endParaRPr lang="ru-RU" sz="3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3400" b="1" dirty="0" smtClean="0">
                <a:solidFill>
                  <a:srgbClr val="0070C0"/>
                </a:solidFill>
              </a:rPr>
              <a:t> </a:t>
            </a:r>
            <a:r>
              <a:rPr lang="ru-RU" sz="3400" b="1" dirty="0">
                <a:solidFill>
                  <a:srgbClr val="0070C0"/>
                </a:solidFill>
              </a:rPr>
              <a:t>О.  «</a:t>
            </a:r>
            <a:r>
              <a:rPr lang="ru-RU" sz="3400" b="1" dirty="0" err="1">
                <a:solidFill>
                  <a:srgbClr val="0070C0"/>
                </a:solidFill>
              </a:rPr>
              <a:t>затейка</a:t>
            </a:r>
            <a:r>
              <a:rPr lang="ru-RU" sz="3400" b="1" dirty="0">
                <a:solidFill>
                  <a:srgbClr val="0070C0"/>
                </a:solidFill>
              </a:rPr>
              <a:t>» </a:t>
            </a:r>
            <a:r>
              <a:rPr lang="ru-RU" sz="3400" b="1" dirty="0" err="1">
                <a:solidFill>
                  <a:srgbClr val="0070C0"/>
                </a:solidFill>
              </a:rPr>
              <a:t>верховников</a:t>
            </a:r>
            <a:endParaRPr lang="ru-RU" sz="3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3400" b="1" dirty="0"/>
              <a:t> В годы правления Елизаветы I в отличие от правления Анны Иоанновны </a:t>
            </a:r>
            <a:r>
              <a:rPr lang="ru-RU" sz="3400" b="1" dirty="0" smtClean="0"/>
              <a:t>происходит: </a:t>
            </a:r>
            <a:r>
              <a:rPr lang="ru-RU" sz="3400" b="1" dirty="0" smtClean="0">
                <a:solidFill>
                  <a:srgbClr val="0070C0"/>
                </a:solidFill>
              </a:rPr>
              <a:t>Х</a:t>
            </a:r>
            <a:r>
              <a:rPr lang="ru-RU" sz="3400" b="1" dirty="0">
                <a:solidFill>
                  <a:srgbClr val="0070C0"/>
                </a:solidFill>
              </a:rPr>
              <a:t>.  усиление позиции дворянства           </a:t>
            </a:r>
            <a:endParaRPr lang="ru-RU" sz="3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3400" b="1" dirty="0" smtClean="0">
                <a:solidFill>
                  <a:srgbClr val="0070C0"/>
                </a:solidFill>
              </a:rPr>
              <a:t>О</a:t>
            </a:r>
            <a:r>
              <a:rPr lang="ru-RU" sz="3400" b="1" dirty="0">
                <a:solidFill>
                  <a:srgbClr val="0070C0"/>
                </a:solidFill>
              </a:rPr>
              <a:t>. усиление позиций немецких </a:t>
            </a:r>
            <a:r>
              <a:rPr lang="ru-RU" sz="3400" b="1" dirty="0" smtClean="0">
                <a:solidFill>
                  <a:srgbClr val="0070C0"/>
                </a:solidFill>
              </a:rPr>
              <a:t>фаворитов</a:t>
            </a:r>
          </a:p>
          <a:p>
            <a:pPr marL="0" lvl="0" indent="0">
              <a:buNone/>
            </a:pPr>
            <a:r>
              <a:rPr lang="ru-RU" sz="3400" b="1" dirty="0">
                <a:solidFill>
                  <a:prstClr val="black"/>
                </a:solidFill>
              </a:rPr>
              <a:t>Назовите имя правителя России, в годы царствования которого был учрежден Верховный тайный совет  </a:t>
            </a:r>
          </a:p>
          <a:p>
            <a:pPr marL="0" lvl="0" indent="0">
              <a:buNone/>
            </a:pPr>
            <a:r>
              <a:rPr lang="ru-RU" sz="3400" b="1" dirty="0">
                <a:solidFill>
                  <a:srgbClr val="0070C0"/>
                </a:solidFill>
              </a:rPr>
              <a:t>Х. Екатерина I         О. Елизавета Петровна</a:t>
            </a:r>
          </a:p>
          <a:p>
            <a:pPr marL="0" indent="0">
              <a:buNone/>
            </a:pPr>
            <a:endParaRPr lang="ru-RU" sz="3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71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274"/>
            <a:ext cx="9142548" cy="683072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prstClr val="black"/>
                </a:solidFill>
              </a:rPr>
              <a:t>Ранее </a:t>
            </a:r>
            <a:r>
              <a:rPr lang="ru-RU" sz="4000" b="1" dirty="0">
                <a:solidFill>
                  <a:prstClr val="black"/>
                </a:solidFill>
              </a:rPr>
              <a:t>других началось правление: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0070C0"/>
                </a:solidFill>
              </a:rPr>
              <a:t>Х.  Анны Иоанновны           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О</a:t>
            </a:r>
            <a:r>
              <a:rPr lang="ru-RU" sz="4000" b="1" dirty="0">
                <a:solidFill>
                  <a:srgbClr val="0070C0"/>
                </a:solidFill>
              </a:rPr>
              <a:t>. Екатерины I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prstClr val="black"/>
                </a:solidFill>
              </a:rPr>
              <a:t>   Назовите </a:t>
            </a:r>
            <a:r>
              <a:rPr lang="ru-RU" sz="4000" b="1" dirty="0">
                <a:solidFill>
                  <a:prstClr val="black"/>
                </a:solidFill>
              </a:rPr>
              <a:t>имя императора, с кончиной которого династия Романовых пресеклась по мужской линии      </a:t>
            </a:r>
            <a:endParaRPr lang="ru-RU" sz="4000" b="1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Х</a:t>
            </a:r>
            <a:r>
              <a:rPr lang="ru-RU" sz="4000" b="1" dirty="0">
                <a:solidFill>
                  <a:srgbClr val="0070C0"/>
                </a:solidFill>
              </a:rPr>
              <a:t>. Петр I          О. Пётр </a:t>
            </a:r>
            <a:r>
              <a:rPr lang="ru-RU" sz="4000" b="1" dirty="0" smtClean="0">
                <a:solidFill>
                  <a:srgbClr val="0070C0"/>
                </a:solidFill>
              </a:rPr>
              <a:t>II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4000" b="1" dirty="0"/>
              <a:t>Значительно повлияла(-и) на программу действий Екатерины II на Российском </a:t>
            </a:r>
            <a:r>
              <a:rPr lang="ru-RU" sz="4000" b="1" dirty="0" smtClean="0"/>
              <a:t>престоле  </a:t>
            </a:r>
            <a:r>
              <a:rPr lang="ru-RU" sz="4000" b="1" dirty="0" smtClean="0">
                <a:solidFill>
                  <a:srgbClr val="0070C0"/>
                </a:solidFill>
              </a:rPr>
              <a:t>Х</a:t>
            </a:r>
            <a:r>
              <a:rPr lang="ru-RU" sz="4000" b="1" dirty="0">
                <a:solidFill>
                  <a:srgbClr val="0070C0"/>
                </a:solidFill>
              </a:rPr>
              <a:t>. Ее фавориты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4000" b="1" dirty="0">
                <a:solidFill>
                  <a:srgbClr val="0070C0"/>
                </a:solidFill>
              </a:rPr>
              <a:t>О. Идеи французских просветителей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4000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34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52762"/>
            <a:ext cx="9143999" cy="1127378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ru-RU" sz="6600" b="1" i="1" dirty="0" smtClean="0">
                <a:solidFill>
                  <a:schemeClr val="accent5">
                    <a:lumMod val="50000"/>
                  </a:schemeClr>
                </a:solidFill>
              </a:rPr>
              <a:t>События</a:t>
            </a:r>
          </a:p>
        </p:txBody>
      </p:sp>
      <p:sp>
        <p:nvSpPr>
          <p:cNvPr id="2" name="AutoShape 10" descr="https://yandex.ru/images/kf1L3l766/f2d4bbDw/oN0bNLt0U1JAo_C27XZiycAYxIwxukRR2krsgOlAHg9jF8mexP80CoRDfze-gSBoXvwvGZ0QVrpXpuuhx57l5TQJPwRbVaZmMPKlt5lHhwzEuNQpNH8BBa_aXPCoYA5O5va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s://01varvara.files.wordpress.com/2014/01/00-mikhail-shankov-karl-xii-in-narva-1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96752"/>
            <a:ext cx="3480321" cy="208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b.ru/misc/i/gallery/98582/31089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728" y="1196752"/>
            <a:ext cx="3480321" cy="208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.pinimg.com/736x/be/a4/7a/bea47a3d85952f4e8545f6549d3e432b--military-uniforms-military-histo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765" y="3516155"/>
            <a:ext cx="2548004" cy="327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0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856984" cy="674136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800" b="1" dirty="0" smtClean="0">
                <a:solidFill>
                  <a:prstClr val="black"/>
                </a:solidFill>
              </a:rPr>
              <a:t>  Какая </a:t>
            </a:r>
            <a:r>
              <a:rPr lang="ru-RU" sz="3800" b="1" dirty="0">
                <a:solidFill>
                  <a:prstClr val="black"/>
                </a:solidFill>
              </a:rPr>
              <a:t>военная реформа была проведена Петром I в период Се­верной войны? 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800" b="1" dirty="0">
                <a:solidFill>
                  <a:srgbClr val="002060"/>
                </a:solidFill>
              </a:rPr>
              <a:t> Х. установление рекрутской повинности</a:t>
            </a:r>
            <a:br>
              <a:rPr lang="ru-RU" sz="3800" b="1" dirty="0">
                <a:solidFill>
                  <a:srgbClr val="002060"/>
                </a:solidFill>
              </a:rPr>
            </a:br>
            <a:r>
              <a:rPr lang="ru-RU" sz="3800" b="1" dirty="0">
                <a:solidFill>
                  <a:srgbClr val="002060"/>
                </a:solidFill>
              </a:rPr>
              <a:t>О.  учреждение полков иноземного строя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800" b="1" dirty="0" smtClean="0">
                <a:solidFill>
                  <a:prstClr val="black"/>
                </a:solidFill>
              </a:rPr>
              <a:t>  Какой </a:t>
            </a:r>
            <a:r>
              <a:rPr lang="ru-RU" sz="3800" b="1" dirty="0">
                <a:solidFill>
                  <a:prstClr val="black"/>
                </a:solidFill>
              </a:rPr>
              <a:t>термин имеет отношение к событиям Северной войны?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800" b="1" dirty="0">
                <a:solidFill>
                  <a:srgbClr val="002060"/>
                </a:solidFill>
              </a:rPr>
              <a:t>Х.  «Азовское сидение»           </a:t>
            </a:r>
            <a:endParaRPr lang="ru-RU" sz="3800" b="1" dirty="0" smtClean="0">
              <a:solidFill>
                <a:srgbClr val="00206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800" b="1" dirty="0" smtClean="0">
                <a:solidFill>
                  <a:srgbClr val="002060"/>
                </a:solidFill>
              </a:rPr>
              <a:t>О</a:t>
            </a:r>
            <a:r>
              <a:rPr lang="ru-RU" sz="3800" b="1" dirty="0">
                <a:solidFill>
                  <a:srgbClr val="002060"/>
                </a:solidFill>
              </a:rPr>
              <a:t>.  «Нарвская </a:t>
            </a:r>
            <a:r>
              <a:rPr lang="ru-RU" sz="3800" b="1" dirty="0" err="1">
                <a:solidFill>
                  <a:srgbClr val="002060"/>
                </a:solidFill>
              </a:rPr>
              <a:t>конфузия</a:t>
            </a:r>
            <a:r>
              <a:rPr lang="ru-RU" sz="3800" b="1" dirty="0" smtClean="0">
                <a:solidFill>
                  <a:srgbClr val="002060"/>
                </a:solidFill>
              </a:rPr>
              <a:t>»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800" b="1" dirty="0" smtClean="0"/>
              <a:t>  Петр </a:t>
            </a:r>
            <a:r>
              <a:rPr lang="ru-RU" sz="3800" b="1" dirty="0"/>
              <a:t>1 учредил: </a:t>
            </a:r>
            <a:r>
              <a:rPr lang="ru-RU" sz="3800" b="1" dirty="0" smtClean="0">
                <a:solidFill>
                  <a:srgbClr val="002060"/>
                </a:solidFill>
              </a:rPr>
              <a:t>Х </a:t>
            </a:r>
            <a:r>
              <a:rPr lang="ru-RU" sz="3800" b="1" dirty="0">
                <a:solidFill>
                  <a:srgbClr val="002060"/>
                </a:solidFill>
              </a:rPr>
              <a:t>приказы  </a:t>
            </a:r>
            <a:r>
              <a:rPr lang="ru-RU" sz="3800" b="1" dirty="0" smtClean="0">
                <a:solidFill>
                  <a:srgbClr val="002060"/>
                </a:solidFill>
              </a:rPr>
              <a:t>О. коллегии </a:t>
            </a:r>
            <a:endParaRPr lang="ru-RU" sz="3800" b="1" dirty="0">
              <a:solidFill>
                <a:srgbClr val="00206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873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856984" cy="674136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Новый  </a:t>
            </a:r>
            <a:r>
              <a:rPr lang="ru-RU" b="1" dirty="0">
                <a:solidFill>
                  <a:srgbClr val="002060"/>
                </a:solidFill>
              </a:rPr>
              <a:t>орган власти, созданный Петром I, </a:t>
            </a:r>
            <a:r>
              <a:rPr lang="ru-RU" b="1" dirty="0" smtClean="0">
                <a:solidFill>
                  <a:srgbClr val="002060"/>
                </a:solidFill>
              </a:rPr>
              <a:t>назывался:  </a:t>
            </a:r>
            <a:r>
              <a:rPr lang="ru-RU" b="1" dirty="0" smtClean="0">
                <a:solidFill>
                  <a:srgbClr val="0070C0"/>
                </a:solidFill>
              </a:rPr>
              <a:t>Х</a:t>
            </a:r>
            <a:r>
              <a:rPr lang="ru-RU" b="1" dirty="0">
                <a:solidFill>
                  <a:srgbClr val="0070C0"/>
                </a:solidFill>
              </a:rPr>
              <a:t>. Государственный совет  </a:t>
            </a:r>
            <a:r>
              <a:rPr lang="ru-RU" b="1" dirty="0" smtClean="0">
                <a:solidFill>
                  <a:srgbClr val="0070C0"/>
                </a:solidFill>
              </a:rPr>
              <a:t> О</a:t>
            </a:r>
            <a:r>
              <a:rPr lang="ru-RU" b="1" dirty="0">
                <a:solidFill>
                  <a:srgbClr val="0070C0"/>
                </a:solidFill>
              </a:rPr>
              <a:t>. Сенат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Что </a:t>
            </a:r>
            <a:r>
              <a:rPr lang="ru-RU" b="1" dirty="0">
                <a:solidFill>
                  <a:srgbClr val="002060"/>
                </a:solidFill>
              </a:rPr>
              <a:t>явилось основной причиной дворцового переворота, в результате которого на престол взошла Екатерина Алексеевна?    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70C0"/>
                </a:solidFill>
              </a:rPr>
              <a:t>Х. Петр III занимал престол незаконно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70C0"/>
                </a:solidFill>
              </a:rPr>
              <a:t>О. Неприятие царским двором порядков, устанавливаемых Петром </a:t>
            </a:r>
            <a:r>
              <a:rPr lang="ru-RU" b="1" dirty="0" smtClean="0">
                <a:solidFill>
                  <a:srgbClr val="0070C0"/>
                </a:solidFill>
              </a:rPr>
              <a:t>III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b="1" dirty="0"/>
              <a:t>Согласно принятой в 1722 г. Табели о рангах продвижение по службе зависело от: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70C0"/>
                </a:solidFill>
              </a:rPr>
              <a:t>Х. личных заслуг   О.  выслуги лет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0070C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053530"/>
      </p:ext>
    </p:extLst>
  </p:cSld>
  <p:clrMapOvr>
    <a:masterClrMapping/>
  </p:clrMapOvr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100</TotalTime>
  <Words>764</Words>
  <Application>Microsoft Office PowerPoint</Application>
  <PresentationFormat>Экран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Shablon</vt:lpstr>
      <vt:lpstr>Итоговый тест по истории России</vt:lpstr>
      <vt:lpstr>Персоналии</vt:lpstr>
      <vt:lpstr>Крестики- нолики</vt:lpstr>
      <vt:lpstr>Презентация PowerPoint</vt:lpstr>
      <vt:lpstr>Презентация PowerPoint</vt:lpstr>
      <vt:lpstr>Презентация PowerPoint</vt:lpstr>
      <vt:lpstr>События</vt:lpstr>
      <vt:lpstr>Презентация PowerPoint</vt:lpstr>
      <vt:lpstr>Презентация PowerPoint</vt:lpstr>
      <vt:lpstr>Презентация PowerPoint</vt:lpstr>
      <vt:lpstr>Даты</vt:lpstr>
      <vt:lpstr>Презентация PowerPoint</vt:lpstr>
      <vt:lpstr>Презентация PowerPoint</vt:lpstr>
      <vt:lpstr>Презентация PowerPoint</vt:lpstr>
      <vt:lpstr>Задание №1 Установите соответствие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для презентаций</dc:subject>
  <dc:creator>Мосина ИГ</dc:creator>
  <dc:description>http://freeppt.ru - Шаблоны и фоны для для презентаций. презентации по культуре и искусству</dc:description>
  <cp:lastModifiedBy>user</cp:lastModifiedBy>
  <cp:revision>13</cp:revision>
  <dcterms:created xsi:type="dcterms:W3CDTF">2016-11-29T12:41:08Z</dcterms:created>
  <dcterms:modified xsi:type="dcterms:W3CDTF">2019-05-29T08:33:02Z</dcterms:modified>
</cp:coreProperties>
</file>