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346" r:id="rId2"/>
    <p:sldId id="359" r:id="rId3"/>
    <p:sldId id="363" r:id="rId4"/>
    <p:sldId id="367" r:id="rId5"/>
    <p:sldId id="366" r:id="rId6"/>
    <p:sldId id="365" r:id="rId7"/>
    <p:sldId id="364" r:id="rId8"/>
    <p:sldId id="362" r:id="rId9"/>
    <p:sldId id="361" r:id="rId10"/>
    <p:sldId id="360" r:id="rId11"/>
    <p:sldId id="373" r:id="rId12"/>
    <p:sldId id="372" r:id="rId13"/>
    <p:sldId id="371" r:id="rId14"/>
    <p:sldId id="370" r:id="rId15"/>
    <p:sldId id="369" r:id="rId16"/>
    <p:sldId id="368" r:id="rId17"/>
    <p:sldId id="375" r:id="rId18"/>
    <p:sldId id="374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0F0"/>
    <a:srgbClr val="0091EA"/>
    <a:srgbClr val="FF0000"/>
    <a:srgbClr val="00B415"/>
    <a:srgbClr val="FFC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868" autoAdjust="0"/>
    <p:restoredTop sz="94660"/>
  </p:normalViewPr>
  <p:slideViewPr>
    <p:cSldViewPr>
      <p:cViewPr>
        <p:scale>
          <a:sx n="60" d="100"/>
          <a:sy n="60" d="100"/>
        </p:scale>
        <p:origin x="-1764" y="-2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EA6E38-82B1-47BB-A812-313B295FEFF2}" type="datetimeFigureOut">
              <a:rPr lang="en-US" smtClean="0"/>
              <a:pPr/>
              <a:t>5/30/2019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089E94-532B-494D-AD7A-712B16D9F5A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0983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B146133-C2C6-42E5-9F03-188AA2A4A162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A0F-5B99-4F35-9BDD-321CD3C098FF}" type="datetimeFigureOut">
              <a:rPr lang="en-US" smtClean="0"/>
              <a:pPr/>
              <a:t>5/30/2019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A0F-5B99-4F35-9BDD-321CD3C098FF}" type="datetimeFigureOut">
              <a:rPr lang="en-US" smtClean="0"/>
              <a:pPr/>
              <a:t>5/30/2019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A0F-5B99-4F35-9BDD-321CD3C098FF}" type="datetimeFigureOut">
              <a:rPr lang="en-US" smtClean="0"/>
              <a:pPr/>
              <a:t>5/30/2019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A0F-5B99-4F35-9BDD-321CD3C098FF}" type="datetimeFigureOut">
              <a:rPr lang="en-US" smtClean="0"/>
              <a:pPr/>
              <a:t>5/30/2019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A0F-5B99-4F35-9BDD-321CD3C098FF}" type="datetimeFigureOut">
              <a:rPr lang="en-US" smtClean="0"/>
              <a:pPr/>
              <a:t>5/30/2019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A0F-5B99-4F35-9BDD-321CD3C098FF}" type="datetimeFigureOut">
              <a:rPr lang="en-US" smtClean="0"/>
              <a:pPr/>
              <a:t>5/30/2019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A0F-5B99-4F35-9BDD-321CD3C098FF}" type="datetimeFigureOut">
              <a:rPr lang="en-US" smtClean="0"/>
              <a:pPr/>
              <a:t>5/30/2019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A0F-5B99-4F35-9BDD-321CD3C098FF}" type="datetimeFigureOut">
              <a:rPr lang="en-US" smtClean="0"/>
              <a:pPr/>
              <a:t>5/30/2019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A0F-5B99-4F35-9BDD-321CD3C098FF}" type="datetimeFigureOut">
              <a:rPr lang="en-US" smtClean="0"/>
              <a:pPr/>
              <a:t>5/30/2019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A0F-5B99-4F35-9BDD-321CD3C098FF}" type="datetimeFigureOut">
              <a:rPr lang="en-US" smtClean="0"/>
              <a:pPr/>
              <a:t>5/30/2019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A0F-5B99-4F35-9BDD-321CD3C098FF}" type="datetimeFigureOut">
              <a:rPr lang="en-US" smtClean="0"/>
              <a:pPr/>
              <a:t>5/30/2019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6B7A0F-5B99-4F35-9BDD-321CD3C098FF}" type="datetimeFigureOut">
              <a:rPr lang="en-US" smtClean="0"/>
              <a:pPr/>
              <a:t>5/30/2019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AB3369-7666-44EB-AEA9-5FA9440DB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5"/>
          <p:cNvSpPr>
            <a:spLocks noGrp="1" noChangeArrowheads="1"/>
          </p:cNvSpPr>
          <p:nvPr>
            <p:ph type="ctrTitle"/>
          </p:nvPr>
        </p:nvSpPr>
        <p:spPr>
          <a:xfrm>
            <a:off x="304800" y="152400"/>
            <a:ext cx="6248400" cy="704850"/>
          </a:xfrm>
          <a:effectLst>
            <a:outerShdw dist="17961" dir="2700000" sx="1000" sy="1000" algn="ctr" rotWithShape="0">
              <a:schemeClr val="bg2"/>
            </a:outerShdw>
          </a:effectLst>
        </p:spPr>
        <p:txBody>
          <a:bodyPr>
            <a:noAutofit/>
          </a:bodyPr>
          <a:lstStyle/>
          <a:p>
            <a:pPr algn="l">
              <a:defRPr/>
            </a:pPr>
            <a:r>
              <a:rPr lang="ru-RU" sz="4800" b="1" dirty="0" smtClean="0">
                <a:solidFill>
                  <a:srgbClr val="C00000"/>
                </a:solidFill>
              </a:rPr>
              <a:t>Общество и человек </a:t>
            </a:r>
            <a:endParaRPr lang="en-US" sz="4800" b="1" dirty="0">
              <a:solidFill>
                <a:srgbClr val="C00000"/>
              </a:solidFill>
            </a:endParaRP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600200" y="6109138"/>
            <a:ext cx="6248400" cy="685800"/>
          </a:xfrm>
          <a:effectLst>
            <a:outerShdw dist="17961" dir="2700000" sx="1000" sy="1000" algn="ctr" rotWithShape="0">
              <a:schemeClr val="bg2"/>
            </a:outerShdw>
          </a:effectLst>
        </p:spPr>
        <p:txBody>
          <a:bodyPr>
            <a:normAutofit fontScale="62500" lnSpcReduction="20000"/>
          </a:bodyPr>
          <a:lstStyle/>
          <a:p>
            <a:pPr>
              <a:defRPr/>
            </a:pPr>
            <a:r>
              <a:rPr lang="ru-RU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Выполнила: Мосина И.Г., </a:t>
            </a:r>
          </a:p>
          <a:p>
            <a:pPr>
              <a:defRPr/>
            </a:pPr>
            <a:r>
              <a:rPr lang="ru-RU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учитель обществознания МБОУ «</a:t>
            </a:r>
            <a:r>
              <a:rPr lang="ru-RU" b="1" dirty="0" err="1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Яйская</a:t>
            </a:r>
            <a:r>
              <a:rPr lang="ru-RU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 СОШ №2»</a:t>
            </a:r>
            <a:endParaRPr lang="en-US" b="1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  <a:p>
            <a:pPr algn="l">
              <a:defRPr/>
            </a:pP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8600" y="152400"/>
            <a:ext cx="8686800" cy="6553200"/>
          </a:xfrm>
          <a:solidFill>
            <a:schemeClr val="bg1"/>
          </a:solidFill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9. </a:t>
            </a:r>
            <a:endParaRPr lang="ru-RU" dirty="0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0484449"/>
              </p:ext>
            </p:extLst>
          </p:nvPr>
        </p:nvGraphicFramePr>
        <p:xfrm>
          <a:off x="228600" y="762000"/>
          <a:ext cx="8686800" cy="5151120"/>
        </p:xfrm>
        <a:graphic>
          <a:graphicData uri="http://schemas.openxmlformats.org/drawingml/2006/table">
            <a:tbl>
              <a:tblPr/>
              <a:tblGrid>
                <a:gridCol w="4724400"/>
                <a:gridCol w="101600"/>
                <a:gridCol w="3860800"/>
              </a:tblGrid>
              <a:tr h="3810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ХАРАКТЕРИСТИКИ</a:t>
                      </a:r>
                    </a:p>
                  </a:txBody>
                  <a:tcPr marL="38100" marR="38100" marT="38100" marB="38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38100" marR="38100" marT="38100" marB="38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ТИПЫ ОБЩЕСТВ</a:t>
                      </a:r>
                    </a:p>
                  </a:txBody>
                  <a:tcPr marL="38100" marR="38100" marT="38100" marB="38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762499">
                <a:tc>
                  <a:txBody>
                    <a:bodyPr/>
                    <a:lstStyle/>
                    <a:p>
                      <a:pPr algn="l" fontAlgn="t"/>
                      <a:r>
                        <a:rPr lang="ru-RU" sz="2800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A) господство сельского натурального хозяйства</a:t>
                      </a:r>
                    </a:p>
                    <a:p>
                      <a:pPr algn="l" fontAlgn="t"/>
                      <a:r>
                        <a:rPr lang="ru-RU" sz="2800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Б) доминирование интенсивных технологий</a:t>
                      </a:r>
                    </a:p>
                    <a:p>
                      <a:pPr algn="l" fontAlgn="t"/>
                      <a:r>
                        <a:rPr lang="ru-RU" sz="2800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B) господство общинной собственности</a:t>
                      </a:r>
                    </a:p>
                    <a:p>
                      <a:pPr algn="l" fontAlgn="t"/>
                      <a:r>
                        <a:rPr lang="ru-RU" sz="2800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Г) преобладание ручных орудий труда</a:t>
                      </a:r>
                    </a:p>
                    <a:p>
                      <a:pPr algn="l" fontAlgn="t"/>
                      <a:r>
                        <a:rPr lang="ru-RU" sz="2800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Д) развитие расширенного воспроизводства</a:t>
                      </a:r>
                    </a:p>
                  </a:txBody>
                  <a:tcPr marL="38100" marR="38100" marT="38100" marB="381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80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38100" marR="38100" marT="38100" marB="38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2800" b="1" dirty="0" smtClean="0">
                          <a:solidFill>
                            <a:srgbClr val="C00000"/>
                          </a:solidFill>
                          <a:effectLst/>
                          <a:latin typeface="Verdana"/>
                        </a:rPr>
                        <a:t>1.традиционное </a:t>
                      </a:r>
                      <a:r>
                        <a:rPr lang="ru-RU" sz="2800" b="1" dirty="0">
                          <a:solidFill>
                            <a:srgbClr val="C00000"/>
                          </a:solidFill>
                          <a:effectLst/>
                          <a:latin typeface="Verdana"/>
                        </a:rPr>
                        <a:t>(аграрное)</a:t>
                      </a:r>
                    </a:p>
                    <a:p>
                      <a:pPr algn="l" fontAlgn="t"/>
                      <a:r>
                        <a:rPr lang="ru-RU" sz="2800" b="1" dirty="0" smtClean="0">
                          <a:solidFill>
                            <a:srgbClr val="C00000"/>
                          </a:solidFill>
                          <a:effectLst/>
                          <a:latin typeface="Verdana"/>
                        </a:rPr>
                        <a:t>2.индустриальное</a:t>
                      </a:r>
                      <a:endParaRPr lang="ru-RU" sz="2800" b="1" dirty="0">
                        <a:solidFill>
                          <a:srgbClr val="C00000"/>
                        </a:solidFill>
                        <a:effectLst/>
                        <a:latin typeface="Verdana"/>
                      </a:endParaRPr>
                    </a:p>
                  </a:txBody>
                  <a:tcPr marL="38100" marR="38100" marT="38100" marB="381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47224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8600" y="152400"/>
            <a:ext cx="8686800" cy="6553200"/>
          </a:xfrm>
          <a:solidFill>
            <a:schemeClr val="bg1"/>
          </a:solidFill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 smtClean="0"/>
              <a:t>10</a:t>
            </a:r>
            <a:r>
              <a:rPr lang="ru-RU" dirty="0"/>
              <a:t>. В стране Z развито сельское хозяйство. Какие признаки свидетельствуют о том, что страна Z развивается как традиционное общество? </a:t>
            </a:r>
          </a:p>
          <a:p>
            <a:pPr marL="0" indent="0">
              <a:buNone/>
            </a:pPr>
            <a:r>
              <a:rPr lang="ru-RU" b="1" dirty="0"/>
              <a:t>1) Преобладают </a:t>
            </a:r>
            <a:r>
              <a:rPr lang="ru-RU" b="1" dirty="0" err="1"/>
              <a:t>нуклеарные</a:t>
            </a:r>
            <a:r>
              <a:rPr lang="ru-RU" b="1" dirty="0"/>
              <a:t> семьи</a:t>
            </a:r>
            <a:r>
              <a:rPr lang="ru-RU" b="1" dirty="0" smtClean="0"/>
              <a:t>.</a:t>
            </a:r>
            <a:endParaRPr lang="ru-RU" b="1" dirty="0"/>
          </a:p>
          <a:p>
            <a:pPr marL="0" indent="0">
              <a:buNone/>
            </a:pPr>
            <a:r>
              <a:rPr lang="ru-RU" b="1" dirty="0"/>
              <a:t>2) Происходит становление сословной социальной структуры</a:t>
            </a:r>
            <a:r>
              <a:rPr lang="ru-RU" b="1" dirty="0" smtClean="0"/>
              <a:t>.</a:t>
            </a:r>
            <a:endParaRPr lang="ru-RU" b="1" dirty="0"/>
          </a:p>
          <a:p>
            <a:pPr marL="0" indent="0">
              <a:buNone/>
            </a:pPr>
            <a:r>
              <a:rPr lang="ru-RU" b="1" dirty="0"/>
              <a:t>3) Церковь играет значительную роль в общественной жизни</a:t>
            </a:r>
            <a:r>
              <a:rPr lang="ru-RU" b="1" dirty="0" smtClean="0"/>
              <a:t>.</a:t>
            </a:r>
            <a:endParaRPr lang="ru-RU" b="1" dirty="0"/>
          </a:p>
          <a:p>
            <a:pPr marL="0" indent="0">
              <a:buNone/>
            </a:pPr>
            <a:r>
              <a:rPr lang="ru-RU" b="1" dirty="0"/>
              <a:t>4) Низкий уровень социальной мобильности, возможности социальных перемещений ограниченны</a:t>
            </a:r>
            <a:r>
              <a:rPr lang="ru-RU" b="1" dirty="0" smtClean="0"/>
              <a:t>.</a:t>
            </a:r>
            <a:endParaRPr lang="ru-RU" b="1" dirty="0"/>
          </a:p>
          <a:p>
            <a:pPr marL="0" indent="0">
              <a:buNone/>
            </a:pPr>
            <a:r>
              <a:rPr lang="ru-RU" b="1" dirty="0"/>
              <a:t>5) Происходит механизация и автоматизация производства</a:t>
            </a:r>
            <a:r>
              <a:rPr lang="ru-RU" b="1" dirty="0" smtClean="0"/>
              <a:t>.</a:t>
            </a:r>
            <a:endParaRPr lang="ru-RU" b="1" dirty="0"/>
          </a:p>
          <a:p>
            <a:pPr marL="0" indent="0">
              <a:buNone/>
            </a:pPr>
            <a:r>
              <a:rPr lang="ru-RU" b="1" dirty="0"/>
              <a:t>6) Производство приобретает интенсивный характер.</a:t>
            </a:r>
          </a:p>
        </p:txBody>
      </p:sp>
    </p:spTree>
    <p:extLst>
      <p:ext uri="{BB962C8B-B14F-4D97-AF65-F5344CB8AC3E}">
        <p14:creationId xmlns:p14="http://schemas.microsoft.com/office/powerpoint/2010/main" val="34916004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8600" y="152400"/>
            <a:ext cx="8686800" cy="6553200"/>
          </a:xfrm>
          <a:solidFill>
            <a:schemeClr val="bg1"/>
          </a:solidFill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/>
              <a:t>11. Выберите верные суждения об </a:t>
            </a:r>
            <a:r>
              <a:rPr lang="ru-RU" dirty="0" smtClean="0"/>
              <a:t>обществе</a:t>
            </a:r>
            <a:endParaRPr lang="ru-RU" dirty="0"/>
          </a:p>
          <a:p>
            <a:pPr marL="0" indent="0">
              <a:buNone/>
            </a:pPr>
            <a:r>
              <a:rPr lang="ru-RU" b="1" dirty="0"/>
              <a:t>1) Общество представляет собой часть мира, обособившуюся от природы, но не потерявшую связь с ней</a:t>
            </a:r>
            <a:r>
              <a:rPr lang="ru-RU" b="1" dirty="0" smtClean="0"/>
              <a:t>.</a:t>
            </a:r>
            <a:endParaRPr lang="ru-RU" b="1" dirty="0"/>
          </a:p>
          <a:p>
            <a:pPr marL="0" indent="0">
              <a:buNone/>
            </a:pPr>
            <a:r>
              <a:rPr lang="ru-RU" b="1" dirty="0"/>
              <a:t>2) Общество является динамичной системой, в которой постоянно возникают новые и отмирают старые элементы и связи между ними</a:t>
            </a:r>
            <a:r>
              <a:rPr lang="ru-RU" b="1" dirty="0" smtClean="0"/>
              <a:t>.</a:t>
            </a:r>
            <a:endParaRPr lang="ru-RU" b="1" dirty="0"/>
          </a:p>
          <a:p>
            <a:pPr marL="0" indent="0">
              <a:buNone/>
            </a:pPr>
            <a:r>
              <a:rPr lang="ru-RU" b="1" dirty="0"/>
              <a:t>3) Революция как форма социальных изменений, как правило, направлена на частичное преобразование отдельных сторон общественной жизни</a:t>
            </a:r>
            <a:r>
              <a:rPr lang="ru-RU" b="1" dirty="0" smtClean="0"/>
              <a:t>.</a:t>
            </a:r>
            <a:endParaRPr lang="ru-RU" b="1" dirty="0"/>
          </a:p>
          <a:p>
            <a:pPr marL="0" indent="0">
              <a:buNone/>
            </a:pPr>
            <a:r>
              <a:rPr lang="ru-RU" b="1" dirty="0"/>
              <a:t>4) Общество как систему характеризует обособленность, отсутствие связи элементов</a:t>
            </a:r>
            <a:r>
              <a:rPr lang="ru-RU" b="1" dirty="0" smtClean="0"/>
              <a:t>.</a:t>
            </a:r>
            <a:endParaRPr lang="ru-RU" b="1" dirty="0"/>
          </a:p>
          <a:p>
            <a:pPr marL="0" indent="0">
              <a:buNone/>
            </a:pPr>
            <a:r>
              <a:rPr lang="ru-RU" b="1" dirty="0"/>
              <a:t>5) Развитие общества от менее совершенного к более совершенному называют прогрессом.</a:t>
            </a:r>
          </a:p>
        </p:txBody>
      </p:sp>
    </p:spTree>
    <p:extLst>
      <p:ext uri="{BB962C8B-B14F-4D97-AF65-F5344CB8AC3E}">
        <p14:creationId xmlns:p14="http://schemas.microsoft.com/office/powerpoint/2010/main" val="1718617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8600" y="152400"/>
            <a:ext cx="8686800" cy="6553200"/>
          </a:xfrm>
          <a:solidFill>
            <a:schemeClr val="bg1"/>
          </a:solidFill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/>
              <a:t>12. </a:t>
            </a:r>
            <a:r>
              <a:rPr lang="ru-RU" dirty="0" smtClean="0"/>
              <a:t>Выберите </a:t>
            </a:r>
            <a:r>
              <a:rPr lang="ru-RU" dirty="0"/>
              <a:t>верные суждения о реформах как способе преобразования </a:t>
            </a:r>
            <a:r>
              <a:rPr lang="ru-RU" dirty="0" smtClean="0"/>
              <a:t>общества</a:t>
            </a:r>
            <a:endParaRPr lang="ru-RU" dirty="0"/>
          </a:p>
          <a:p>
            <a:pPr marL="0" indent="0">
              <a:buNone/>
            </a:pPr>
            <a:r>
              <a:rPr lang="ru-RU" b="1" dirty="0"/>
              <a:t>1) Реформы предполагают изменения в какой-либо сфере общественной жизни</a:t>
            </a:r>
            <a:r>
              <a:rPr lang="ru-RU" b="1" dirty="0" smtClean="0"/>
              <a:t>.</a:t>
            </a:r>
            <a:endParaRPr lang="ru-RU" b="1" dirty="0"/>
          </a:p>
          <a:p>
            <a:pPr marL="0" indent="0">
              <a:buNone/>
            </a:pPr>
            <a:r>
              <a:rPr lang="ru-RU" b="1" dirty="0"/>
              <a:t>2) Целью реформ всегда является изменение фундаментальных основ системы, в которой они проводятся</a:t>
            </a:r>
            <a:r>
              <a:rPr lang="ru-RU" b="1" dirty="0" smtClean="0"/>
              <a:t>.</a:t>
            </a:r>
            <a:endParaRPr lang="ru-RU" b="1" dirty="0"/>
          </a:p>
          <a:p>
            <a:pPr marL="0" indent="0">
              <a:buNone/>
            </a:pPr>
            <a:r>
              <a:rPr lang="ru-RU" b="1" dirty="0"/>
              <a:t>3) Реформы могут быть как прогрессивными, так и регрессивными</a:t>
            </a:r>
            <a:r>
              <a:rPr lang="ru-RU" b="1" dirty="0" smtClean="0"/>
              <a:t>.</a:t>
            </a:r>
            <a:endParaRPr lang="ru-RU" b="1" dirty="0"/>
          </a:p>
          <a:p>
            <a:pPr marL="0" indent="0">
              <a:buNone/>
            </a:pPr>
            <a:r>
              <a:rPr lang="ru-RU" b="1" dirty="0"/>
              <a:t>4) Реформы проводятся органами государственной власти</a:t>
            </a:r>
            <a:r>
              <a:rPr lang="ru-RU" b="1" dirty="0" smtClean="0"/>
              <a:t>.</a:t>
            </a:r>
            <a:endParaRPr lang="ru-RU" b="1" dirty="0"/>
          </a:p>
          <a:p>
            <a:pPr marL="0" indent="0">
              <a:buNone/>
            </a:pPr>
            <a:r>
              <a:rPr lang="ru-RU" b="1" dirty="0"/>
              <a:t>5) Главным отличием реформы от революции является использование исключительно ненасильственных способов преобразования общества.</a:t>
            </a:r>
          </a:p>
        </p:txBody>
      </p:sp>
    </p:spTree>
    <p:extLst>
      <p:ext uri="{BB962C8B-B14F-4D97-AF65-F5344CB8AC3E}">
        <p14:creationId xmlns:p14="http://schemas.microsoft.com/office/powerpoint/2010/main" val="3183032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8600" y="152400"/>
            <a:ext cx="8686800" cy="6553200"/>
          </a:xfrm>
          <a:solidFill>
            <a:schemeClr val="bg1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13. Ниже приведен перечень терминов. Все они, за исключением двух, относятся к понятию «общественный прогресс</a:t>
            </a:r>
            <a:r>
              <a:rPr lang="ru-RU" dirty="0" smtClean="0"/>
              <a:t>».</a:t>
            </a:r>
            <a:endParaRPr lang="ru-RU" dirty="0"/>
          </a:p>
          <a:p>
            <a:pPr marL="0" indent="0">
              <a:buNone/>
            </a:pPr>
            <a:r>
              <a:rPr lang="ru-RU" sz="4000" b="1" dirty="0"/>
              <a:t>1) </a:t>
            </a:r>
            <a:r>
              <a:rPr lang="ru-RU" sz="4000" b="1" dirty="0" smtClean="0"/>
              <a:t>реформа</a:t>
            </a:r>
            <a:endParaRPr lang="ru-RU" sz="4000" b="1" dirty="0"/>
          </a:p>
          <a:p>
            <a:pPr marL="0" indent="0">
              <a:buNone/>
            </a:pPr>
            <a:r>
              <a:rPr lang="ru-RU" sz="4000" b="1" dirty="0"/>
              <a:t>2) </a:t>
            </a:r>
            <a:r>
              <a:rPr lang="ru-RU" sz="4000" b="1" dirty="0" smtClean="0"/>
              <a:t>эволюция</a:t>
            </a:r>
            <a:endParaRPr lang="ru-RU" sz="4000" b="1" dirty="0"/>
          </a:p>
          <a:p>
            <a:pPr marL="0" indent="0">
              <a:buNone/>
            </a:pPr>
            <a:r>
              <a:rPr lang="ru-RU" sz="4000" b="1" dirty="0"/>
              <a:t>3) революция</a:t>
            </a:r>
          </a:p>
          <a:p>
            <a:pPr marL="0" indent="0">
              <a:buNone/>
            </a:pPr>
            <a:r>
              <a:rPr lang="ru-RU" sz="4000" b="1" dirty="0" smtClean="0"/>
              <a:t>4) застой</a:t>
            </a:r>
            <a:endParaRPr lang="ru-RU" sz="4000" b="1" dirty="0"/>
          </a:p>
          <a:p>
            <a:pPr marL="0" indent="0">
              <a:buNone/>
            </a:pPr>
            <a:r>
              <a:rPr lang="ru-RU" sz="4000" b="1" dirty="0"/>
              <a:t>5) </a:t>
            </a:r>
            <a:r>
              <a:rPr lang="ru-RU" sz="4000" b="1" dirty="0" smtClean="0"/>
              <a:t>скачок</a:t>
            </a:r>
            <a:endParaRPr lang="ru-RU" sz="4000" b="1" dirty="0"/>
          </a:p>
          <a:p>
            <a:pPr marL="0" indent="0">
              <a:buNone/>
            </a:pPr>
            <a:r>
              <a:rPr lang="ru-RU" sz="4000" b="1" dirty="0"/>
              <a:t>6) спад</a:t>
            </a:r>
          </a:p>
        </p:txBody>
      </p:sp>
    </p:spTree>
    <p:extLst>
      <p:ext uri="{BB962C8B-B14F-4D97-AF65-F5344CB8AC3E}">
        <p14:creationId xmlns:p14="http://schemas.microsoft.com/office/powerpoint/2010/main" val="31150884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8600" y="152400"/>
            <a:ext cx="8686800" cy="6553200"/>
          </a:xfrm>
          <a:solidFill>
            <a:schemeClr val="bg1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14. </a:t>
            </a:r>
            <a:r>
              <a:rPr lang="ru-RU" sz="2400" dirty="0"/>
              <a:t>«Социальный про­гресс — одна из форм ______(А) общества, свя­зан­ная с пе­ре­хо­дом к более вы­со­ко­му уров­ню раз­ви­тия ма­те­ри­аль­ной и ду­хов­ной культуры</a:t>
            </a:r>
            <a:r>
              <a:rPr lang="ru-RU" sz="2400" dirty="0" smtClean="0"/>
              <a:t>.</a:t>
            </a:r>
            <a:endParaRPr lang="ru-RU" sz="2400" dirty="0"/>
          </a:p>
          <a:p>
            <a:pPr marL="0" indent="0">
              <a:buNone/>
            </a:pPr>
            <a:r>
              <a:rPr lang="ru-RU" sz="2400" dirty="0"/>
              <a:t>Прогресс как по­ня­тие можно при­ме­нять как к_____(Б) в целом, так и к от­дель­ным её элементам. От­но­ше­ние ис­сле­до­ва­те­лей к ________(В) со­ци­аль­но­го про­грес­са неоднозначно. В ряде слу­ча­ев про­ис­хо­дит застойное, по­пят­ное раз­ви­тие общества. Можно также го­во­рить о ________(Г), дви­же­нии по кругу</a:t>
            </a:r>
            <a:r>
              <a:rPr lang="ru-RU" sz="2400" dirty="0" smtClean="0"/>
              <a:t>.</a:t>
            </a:r>
            <a:endParaRPr lang="ru-RU" sz="2400" dirty="0"/>
          </a:p>
          <a:p>
            <a:pPr marL="0" indent="0">
              <a:buNone/>
            </a:pPr>
            <a:r>
              <a:rPr lang="ru-RU" sz="2400" dirty="0"/>
              <a:t>Для опре­де­ле­ния уров­ня про­грес­сив­но­сти того или иного об­ще­ства тра­ди­ци­он­но ис­поль­зо­ва­лись два____(Д): уро­вень про­из­во­ди­тель­но­сти труда и сте­пень сво­бо­ды лич­но­сти в обществе. Со­вре­мен­ная наука вы­дви­га­ет ещё один — уровень__________(Е) в обществе».</a:t>
            </a: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8887341"/>
              </p:ext>
            </p:extLst>
          </p:nvPr>
        </p:nvGraphicFramePr>
        <p:xfrm>
          <a:off x="228600" y="5257800"/>
          <a:ext cx="8610600" cy="1590040"/>
        </p:xfrm>
        <a:graphic>
          <a:graphicData uri="http://schemas.openxmlformats.org/drawingml/2006/table">
            <a:tbl>
              <a:tblPr/>
              <a:tblGrid>
                <a:gridCol w="3505200"/>
                <a:gridCol w="2895600"/>
                <a:gridCol w="2209800"/>
              </a:tblGrid>
              <a:tr h="482600">
                <a:tc>
                  <a:txBody>
                    <a:bodyPr/>
                    <a:lstStyle/>
                    <a:p>
                      <a:pPr algn="l"/>
                      <a:r>
                        <a:rPr lang="ru-RU" sz="1800" b="1">
                          <a:solidFill>
                            <a:srgbClr val="C00000"/>
                          </a:solidFill>
                          <a:effectLst/>
                          <a:latin typeface="Verdana"/>
                        </a:rPr>
                        <a:t>1) результат</a:t>
                      </a:r>
                    </a:p>
                  </a:txBody>
                  <a:tcPr marL="38100" marR="38100" marT="38100" marB="38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 b="1">
                          <a:solidFill>
                            <a:srgbClr val="C00000"/>
                          </a:solidFill>
                          <a:effectLst/>
                          <a:latin typeface="Verdana"/>
                        </a:rPr>
                        <a:t>2) современное общество</a:t>
                      </a:r>
                    </a:p>
                  </a:txBody>
                  <a:tcPr marL="38100" marR="38100" marT="38100" marB="38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 b="1">
                          <a:solidFill>
                            <a:srgbClr val="C00000"/>
                          </a:solidFill>
                          <a:effectLst/>
                          <a:latin typeface="Verdana"/>
                        </a:rPr>
                        <a:t>3) изменение</a:t>
                      </a:r>
                    </a:p>
                  </a:txBody>
                  <a:tcPr marL="38100" marR="38100" marT="38100" marB="38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algn="l"/>
                      <a:r>
                        <a:rPr lang="ru-RU" sz="1800" b="1">
                          <a:solidFill>
                            <a:srgbClr val="C00000"/>
                          </a:solidFill>
                          <a:effectLst/>
                          <a:latin typeface="Verdana"/>
                        </a:rPr>
                        <a:t>4) нравственность</a:t>
                      </a:r>
                    </a:p>
                  </a:txBody>
                  <a:tcPr marL="38100" marR="38100" marT="38100" marB="38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 b="1">
                          <a:solidFill>
                            <a:srgbClr val="C00000"/>
                          </a:solidFill>
                          <a:effectLst/>
                          <a:latin typeface="Verdana"/>
                        </a:rPr>
                        <a:t>5) цикличность</a:t>
                      </a:r>
                    </a:p>
                  </a:txBody>
                  <a:tcPr marL="38100" marR="38100" marT="38100" marB="38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 b="1">
                          <a:solidFill>
                            <a:srgbClr val="C00000"/>
                          </a:solidFill>
                          <a:effectLst/>
                          <a:latin typeface="Verdana"/>
                        </a:rPr>
                        <a:t>6) революция</a:t>
                      </a:r>
                    </a:p>
                  </a:txBody>
                  <a:tcPr marL="38100" marR="38100" marT="38100" marB="38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algn="l"/>
                      <a:r>
                        <a:rPr lang="ru-RU" sz="1800" b="1">
                          <a:solidFill>
                            <a:srgbClr val="C00000"/>
                          </a:solidFill>
                          <a:effectLst/>
                          <a:latin typeface="Verdana"/>
                        </a:rPr>
                        <a:t>7) социальная система</a:t>
                      </a:r>
                    </a:p>
                  </a:txBody>
                  <a:tcPr marL="38100" marR="38100" marT="38100" marB="38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 b="1">
                          <a:solidFill>
                            <a:srgbClr val="C00000"/>
                          </a:solidFill>
                          <a:effectLst/>
                          <a:latin typeface="Verdana"/>
                        </a:rPr>
                        <a:t>8) политика</a:t>
                      </a:r>
                    </a:p>
                  </a:txBody>
                  <a:tcPr marL="38100" marR="38100" marT="38100" marB="38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 b="1" dirty="0">
                          <a:solidFill>
                            <a:srgbClr val="C00000"/>
                          </a:solidFill>
                          <a:effectLst/>
                          <a:latin typeface="Verdana"/>
                        </a:rPr>
                        <a:t>9) критерий</a:t>
                      </a:r>
                    </a:p>
                  </a:txBody>
                  <a:tcPr marL="38100" marR="38100" marT="38100" marB="38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18636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8600" y="152400"/>
            <a:ext cx="8686800" cy="6553200"/>
          </a:xfrm>
          <a:solidFill>
            <a:schemeClr val="bg1"/>
          </a:solidFill>
        </p:spPr>
        <p:txBody>
          <a:bodyPr>
            <a:normAutofit fontScale="92500"/>
          </a:bodyPr>
          <a:lstStyle/>
          <a:p>
            <a:r>
              <a:rPr lang="ru-RU" dirty="0"/>
              <a:t>15. </a:t>
            </a:r>
            <a:r>
              <a:rPr lang="ru-RU" sz="4800" dirty="0"/>
              <a:t>Используя обществоведческие знания, составьте сложный план, позволяющий раскрыть по существу тему «Биосоциальная сущность человека». План должен содержать не менее трёх пунктов, из которых два или более детализированы в подпунктах.</a:t>
            </a:r>
          </a:p>
        </p:txBody>
      </p:sp>
    </p:spTree>
    <p:extLst>
      <p:ext uri="{BB962C8B-B14F-4D97-AF65-F5344CB8AC3E}">
        <p14:creationId xmlns:p14="http://schemas.microsoft.com/office/powerpoint/2010/main" val="273648779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r>
              <a:rPr lang="ru-RU" dirty="0" smtClean="0"/>
              <a:t>ключ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half" idx="1"/>
          </p:nvPr>
        </p:nvSpPr>
        <p:spPr>
          <a:xfrm>
            <a:off x="304800" y="990600"/>
            <a:ext cx="4191000" cy="5135563"/>
          </a:xfrm>
          <a:solidFill>
            <a:schemeClr val="bg1"/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b="1" dirty="0" smtClean="0"/>
              <a:t>1. Система</a:t>
            </a:r>
          </a:p>
          <a:p>
            <a:pPr marL="0" indent="0">
              <a:buNone/>
            </a:pPr>
            <a:r>
              <a:rPr lang="ru-RU" b="1" dirty="0" smtClean="0"/>
              <a:t>2. общество </a:t>
            </a:r>
            <a:r>
              <a:rPr lang="ru-RU" b="1" dirty="0" err="1" smtClean="0"/>
              <a:t>ак</a:t>
            </a:r>
            <a:r>
              <a:rPr lang="ru-RU" b="1" dirty="0" smtClean="0"/>
              <a:t> </a:t>
            </a:r>
            <a:r>
              <a:rPr lang="ru-RU" b="1" dirty="0" err="1" smtClean="0"/>
              <a:t>сист</a:t>
            </a:r>
            <a:endParaRPr lang="ru-RU" b="1" dirty="0" smtClean="0"/>
          </a:p>
          <a:p>
            <a:pPr marL="0" indent="0">
              <a:buNone/>
            </a:pPr>
            <a:r>
              <a:rPr lang="ru-RU" b="1" dirty="0" smtClean="0"/>
              <a:t>3.245</a:t>
            </a:r>
          </a:p>
          <a:p>
            <a:pPr marL="0" indent="0">
              <a:buNone/>
            </a:pPr>
            <a:r>
              <a:rPr lang="ru-RU" b="1" dirty="0" smtClean="0"/>
              <a:t>4.156</a:t>
            </a:r>
          </a:p>
          <a:p>
            <a:pPr marL="0" indent="0">
              <a:buNone/>
            </a:pPr>
            <a:r>
              <a:rPr lang="ru-RU" b="1" u="sng" dirty="0" smtClean="0"/>
              <a:t>5. </a:t>
            </a:r>
            <a:r>
              <a:rPr lang="ru-RU" b="1" u="sng" dirty="0" err="1" smtClean="0"/>
              <a:t>традиц</a:t>
            </a:r>
            <a:r>
              <a:rPr lang="ru-RU" b="1" u="sng" dirty="0" smtClean="0"/>
              <a:t> об-во</a:t>
            </a:r>
          </a:p>
          <a:p>
            <a:pPr marL="0" indent="0">
              <a:buNone/>
            </a:pPr>
            <a:r>
              <a:rPr lang="ru-RU" b="1" dirty="0" smtClean="0"/>
              <a:t>6. 21331</a:t>
            </a:r>
          </a:p>
          <a:p>
            <a:pPr marL="0" indent="0">
              <a:buNone/>
            </a:pPr>
            <a:r>
              <a:rPr lang="ru-RU" b="1" dirty="0" smtClean="0"/>
              <a:t>7.32311</a:t>
            </a:r>
          </a:p>
          <a:p>
            <a:pPr marL="0" indent="0">
              <a:buNone/>
            </a:pPr>
            <a:r>
              <a:rPr lang="ru-RU" b="1" dirty="0" smtClean="0"/>
              <a:t>8.134</a:t>
            </a:r>
          </a:p>
          <a:p>
            <a:pPr marL="0" indent="0">
              <a:buNone/>
            </a:pPr>
            <a:r>
              <a:rPr lang="ru-RU" b="1" dirty="0" smtClean="0"/>
              <a:t>9.12112</a:t>
            </a:r>
          </a:p>
          <a:p>
            <a:pPr marL="0" indent="0">
              <a:buNone/>
            </a:pPr>
            <a:r>
              <a:rPr lang="ru-RU" b="1" u="sng" dirty="0" smtClean="0"/>
              <a:t>10.234</a:t>
            </a:r>
            <a:endParaRPr lang="ru-RU" b="1" u="sng" dirty="0"/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solidFill>
            <a:schemeClr val="bg1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b="1" dirty="0" smtClean="0"/>
              <a:t>11.125</a:t>
            </a:r>
          </a:p>
          <a:p>
            <a:pPr marL="0" indent="0">
              <a:buNone/>
            </a:pPr>
            <a:r>
              <a:rPr lang="ru-RU" sz="3600" b="1" dirty="0" smtClean="0"/>
              <a:t>12.134</a:t>
            </a:r>
          </a:p>
          <a:p>
            <a:pPr marL="0" indent="0">
              <a:buNone/>
            </a:pPr>
            <a:r>
              <a:rPr lang="ru-RU" sz="3600" b="1" dirty="0" smtClean="0"/>
              <a:t>13.46</a:t>
            </a:r>
          </a:p>
          <a:p>
            <a:pPr marL="0" indent="0">
              <a:buNone/>
            </a:pPr>
            <a:r>
              <a:rPr lang="ru-RU" sz="3600" b="1" dirty="0" smtClean="0"/>
              <a:t>14. 371594</a:t>
            </a: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val="2146279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1000" y="152400"/>
            <a:ext cx="8534400" cy="6553200"/>
          </a:xfrm>
          <a:solidFill>
            <a:schemeClr val="bg1"/>
          </a:solidFill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b="1" dirty="0"/>
              <a:t>15</a:t>
            </a:r>
            <a:r>
              <a:rPr lang="ru-RU" sz="2000" b="1" dirty="0">
                <a:solidFill>
                  <a:srgbClr val="C00000"/>
                </a:solidFill>
              </a:rPr>
              <a:t>. 1.	Человек как результат биологической и социокультурной эволюции. </a:t>
            </a:r>
            <a:r>
              <a:rPr lang="ru-RU" sz="2000" b="1" dirty="0" smtClean="0">
                <a:solidFill>
                  <a:srgbClr val="C00000"/>
                </a:solidFill>
              </a:rPr>
              <a:t>,</a:t>
            </a:r>
            <a:endParaRPr lang="ru-RU" sz="2000" b="1" dirty="0">
              <a:solidFill>
                <a:srgbClr val="C00000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000" b="1" dirty="0">
                <a:solidFill>
                  <a:srgbClr val="C00000"/>
                </a:solidFill>
              </a:rPr>
              <a:t>2.	В чём проявляется биологическая природа человека? </a:t>
            </a:r>
            <a:r>
              <a:rPr lang="ru-RU" sz="2000" b="1" dirty="0" smtClean="0">
                <a:solidFill>
                  <a:srgbClr val="C00000"/>
                </a:solidFill>
              </a:rPr>
              <a:t>V</a:t>
            </a:r>
            <a:endParaRPr lang="ru-RU" sz="2000" b="1" dirty="0">
              <a:solidFill>
                <a:srgbClr val="C00000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000" b="1" dirty="0"/>
              <a:t>а)	функционирование внутренних органов и систем;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000" b="1" dirty="0" smtClean="0"/>
              <a:t>б</a:t>
            </a:r>
            <a:r>
              <a:rPr lang="ru-RU" sz="2000" b="1" dirty="0"/>
              <a:t>)	первичные (физиологические) потребности</a:t>
            </a:r>
            <a:r>
              <a:rPr lang="ru-RU" sz="2000" b="1" dirty="0" smtClean="0"/>
              <a:t>;</a:t>
            </a:r>
            <a:endParaRPr lang="ru-RU" sz="2000" b="1" dirty="0"/>
          </a:p>
          <a:p>
            <a:pPr marL="0" indent="0">
              <a:spcBef>
                <a:spcPts val="0"/>
              </a:spcBef>
              <a:buNone/>
            </a:pPr>
            <a:r>
              <a:rPr lang="ru-RU" sz="2000" b="1" dirty="0"/>
              <a:t>в)	генотип человека и механизмы наследственности</a:t>
            </a:r>
            <a:r>
              <a:rPr lang="ru-RU" sz="2000" b="1" dirty="0" smtClean="0"/>
              <a:t>.</a:t>
            </a:r>
            <a:endParaRPr lang="ru-RU" sz="2000" b="1" dirty="0"/>
          </a:p>
          <a:p>
            <a:pPr marL="0" indent="0">
              <a:spcBef>
                <a:spcPts val="0"/>
              </a:spcBef>
              <a:buNone/>
            </a:pPr>
            <a:r>
              <a:rPr lang="ru-RU" sz="2000" b="1" dirty="0">
                <a:solidFill>
                  <a:srgbClr val="C00000"/>
                </a:solidFill>
              </a:rPr>
              <a:t>3.	Социальное в человеке: </a:t>
            </a:r>
            <a:r>
              <a:rPr lang="ru-RU" sz="2000" b="1" dirty="0" smtClean="0">
                <a:solidFill>
                  <a:srgbClr val="C00000"/>
                </a:solidFill>
              </a:rPr>
              <a:t>у</a:t>
            </a:r>
            <a:endParaRPr lang="ru-RU" sz="2000" b="1" dirty="0">
              <a:solidFill>
                <a:srgbClr val="C00000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000" b="1" dirty="0"/>
              <a:t>а)	социальные потребности</a:t>
            </a:r>
            <a:r>
              <a:rPr lang="ru-RU" sz="2000" b="1" dirty="0" smtClean="0"/>
              <a:t>;</a:t>
            </a:r>
            <a:endParaRPr lang="ru-RU" sz="2000" b="1" dirty="0"/>
          </a:p>
          <a:p>
            <a:pPr marL="0" indent="0">
              <a:spcBef>
                <a:spcPts val="0"/>
              </a:spcBef>
              <a:buNone/>
            </a:pPr>
            <a:r>
              <a:rPr lang="ru-RU" sz="2000" b="1" dirty="0"/>
              <a:t>б)	интересы</a:t>
            </a:r>
            <a:r>
              <a:rPr lang="ru-RU" sz="2000" b="1" dirty="0" smtClean="0"/>
              <a:t>;</a:t>
            </a:r>
            <a:endParaRPr lang="ru-RU" sz="2000" b="1" dirty="0"/>
          </a:p>
          <a:p>
            <a:pPr marL="0" indent="0">
              <a:spcBef>
                <a:spcPts val="0"/>
              </a:spcBef>
              <a:buNone/>
            </a:pPr>
            <a:r>
              <a:rPr lang="ru-RU" sz="2000" b="1" dirty="0"/>
              <a:t>в)	волевые качества</a:t>
            </a:r>
            <a:r>
              <a:rPr lang="ru-RU" sz="2000" b="1" dirty="0" smtClean="0"/>
              <a:t>;</a:t>
            </a:r>
            <a:endParaRPr lang="ru-RU" sz="2000" b="1" dirty="0"/>
          </a:p>
          <a:p>
            <a:pPr marL="0" indent="0">
              <a:spcBef>
                <a:spcPts val="0"/>
              </a:spcBef>
              <a:buNone/>
            </a:pPr>
            <a:r>
              <a:rPr lang="ru-RU" sz="2000" b="1" dirty="0"/>
              <a:t>г)	самосознание;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000" b="1" dirty="0" smtClean="0"/>
              <a:t>д</a:t>
            </a:r>
            <a:r>
              <a:rPr lang="ru-RU" sz="2000" b="1" dirty="0"/>
              <a:t>)	мировоззрение и др</a:t>
            </a:r>
            <a:r>
              <a:rPr lang="ru-RU" sz="2000" b="1" dirty="0" smtClean="0"/>
              <a:t>.</a:t>
            </a:r>
            <a:endParaRPr lang="ru-RU" sz="2000" b="1" dirty="0"/>
          </a:p>
          <a:p>
            <a:pPr marL="0" indent="0">
              <a:spcBef>
                <a:spcPts val="0"/>
              </a:spcBef>
              <a:buNone/>
            </a:pPr>
            <a:r>
              <a:rPr lang="ru-RU" sz="2000" b="1" dirty="0">
                <a:solidFill>
                  <a:srgbClr val="C00000"/>
                </a:solidFill>
              </a:rPr>
              <a:t>4.	Единство биологического и социального в человеке</a:t>
            </a:r>
            <a:r>
              <a:rPr lang="ru-RU" sz="2000" b="1" dirty="0" smtClean="0">
                <a:solidFill>
                  <a:srgbClr val="C00000"/>
                </a:solidFill>
              </a:rPr>
              <a:t>:</a:t>
            </a:r>
            <a:endParaRPr lang="ru-RU" sz="2000" b="1" dirty="0">
              <a:solidFill>
                <a:srgbClr val="C00000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000" b="1" dirty="0"/>
              <a:t>а)	роль наследственности в развитии человека</a:t>
            </a:r>
            <a:r>
              <a:rPr lang="ru-RU" sz="2000" b="1" dirty="0" smtClean="0"/>
              <a:t>;</a:t>
            </a:r>
            <a:endParaRPr lang="ru-RU" sz="2000" b="1" dirty="0"/>
          </a:p>
          <a:p>
            <a:pPr marL="0" indent="0">
              <a:spcBef>
                <a:spcPts val="0"/>
              </a:spcBef>
              <a:buNone/>
            </a:pPr>
            <a:r>
              <a:rPr lang="ru-RU" sz="2000" b="1" dirty="0"/>
              <a:t>б)	возможности современного общества в борьбе с наследственными заболеваниями</a:t>
            </a:r>
            <a:r>
              <a:rPr lang="ru-RU" sz="2000" b="1" dirty="0" smtClean="0"/>
              <a:t>;</a:t>
            </a:r>
            <a:endParaRPr lang="ru-RU" sz="2000" b="1" dirty="0"/>
          </a:p>
          <a:p>
            <a:pPr marL="0" indent="0">
              <a:spcBef>
                <a:spcPts val="0"/>
              </a:spcBef>
              <a:buNone/>
            </a:pPr>
            <a:r>
              <a:rPr lang="ru-RU" sz="2000" b="1" dirty="0"/>
              <a:t>в)	осуществление и удовлетворение биологических потребностей в социальных формах</a:t>
            </a:r>
            <a:r>
              <a:rPr lang="ru-RU" sz="2000" b="1" dirty="0" smtClean="0"/>
              <a:t>.</a:t>
            </a:r>
            <a:endParaRPr lang="ru-RU" sz="2000" b="1" dirty="0"/>
          </a:p>
          <a:p>
            <a:pPr marL="0" indent="0">
              <a:spcBef>
                <a:spcPts val="0"/>
              </a:spcBef>
              <a:buNone/>
            </a:pPr>
            <a:r>
              <a:rPr lang="ru-RU" sz="2000" b="1" dirty="0">
                <a:solidFill>
                  <a:srgbClr val="C00000"/>
                </a:solidFill>
              </a:rPr>
              <a:t>5.	Проблема с</a:t>
            </a:r>
            <a:r>
              <a:rPr lang="ru-RU" sz="1600" b="1" dirty="0">
                <a:solidFill>
                  <a:srgbClr val="C00000"/>
                </a:solidFill>
              </a:rPr>
              <a:t>оотношения биологического и социального в человеке (разные подходы).</a:t>
            </a:r>
          </a:p>
        </p:txBody>
      </p:sp>
    </p:spTree>
    <p:extLst>
      <p:ext uri="{BB962C8B-B14F-4D97-AF65-F5344CB8AC3E}">
        <p14:creationId xmlns:p14="http://schemas.microsoft.com/office/powerpoint/2010/main" val="1516244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8600" y="152400"/>
            <a:ext cx="8686800" cy="6553200"/>
          </a:xfrm>
          <a:solidFill>
            <a:schemeClr val="bg1"/>
          </a:solidFill>
        </p:spPr>
        <p:txBody>
          <a:bodyPr/>
          <a:lstStyle/>
          <a:p>
            <a:pPr marL="0" indent="0">
              <a:buNone/>
            </a:pPr>
            <a:r>
              <a:rPr lang="ru-RU" dirty="0"/>
              <a:t>1. Найдите понятие, которое является обобщающим для всех остальных понятий представленного ниже ряда. Запишите это слово (словосочетание</a:t>
            </a:r>
            <a:r>
              <a:rPr lang="ru-RU" dirty="0" smtClean="0"/>
              <a:t>).</a:t>
            </a:r>
            <a:endParaRPr lang="ru-RU" dirty="0"/>
          </a:p>
          <a:p>
            <a:pPr marL="0" indent="0">
              <a:buNone/>
            </a:pPr>
            <a:r>
              <a:rPr lang="ru-RU" sz="6600" b="1" dirty="0">
                <a:solidFill>
                  <a:srgbClr val="C00000"/>
                </a:solidFill>
              </a:rPr>
              <a:t>Природа, общество, экономика, политика, система.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8600" y="152400"/>
            <a:ext cx="8686800" cy="6553200"/>
          </a:xfrm>
          <a:solidFill>
            <a:schemeClr val="bg1"/>
          </a:solidFill>
        </p:spPr>
        <p:txBody>
          <a:bodyPr/>
          <a:lstStyle/>
          <a:p>
            <a:pPr marL="0" indent="0">
              <a:buNone/>
            </a:pPr>
            <a:r>
              <a:rPr lang="ru-RU" dirty="0"/>
              <a:t>2. Найдите понятие, ко­то­рое является обоб­ща­ю­щим для всех осталь­ных понятий пред­став­лен­но­го ниже ряда. Запишите это слово (словосочетание</a:t>
            </a:r>
            <a:r>
              <a:rPr lang="ru-RU" dirty="0" smtClean="0"/>
              <a:t>).</a:t>
            </a:r>
            <a:endParaRPr lang="ru-RU" dirty="0"/>
          </a:p>
          <a:p>
            <a:pPr marL="0" indent="0">
              <a:buNone/>
            </a:pPr>
            <a:r>
              <a:rPr lang="ru-RU" sz="4800" b="1" dirty="0">
                <a:solidFill>
                  <a:srgbClr val="C00000"/>
                </a:solidFill>
              </a:rPr>
              <a:t>Социальный институт, общество как система, социальная группа, </a:t>
            </a:r>
            <a:endParaRPr lang="ru-RU" sz="4800" b="1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ru-RU" sz="4800" b="1" dirty="0" smtClean="0">
                <a:solidFill>
                  <a:srgbClr val="C00000"/>
                </a:solidFill>
              </a:rPr>
              <a:t>сфера </a:t>
            </a:r>
            <a:r>
              <a:rPr lang="ru-RU" sz="4800" b="1" dirty="0">
                <a:solidFill>
                  <a:srgbClr val="C00000"/>
                </a:solidFill>
              </a:rPr>
              <a:t>об­ще­ствен­ной жизни, общественные отношения.</a:t>
            </a:r>
          </a:p>
        </p:txBody>
      </p:sp>
    </p:spTree>
    <p:extLst>
      <p:ext uri="{BB962C8B-B14F-4D97-AF65-F5344CB8AC3E}">
        <p14:creationId xmlns:p14="http://schemas.microsoft.com/office/powerpoint/2010/main" val="25120819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8600" y="152400"/>
            <a:ext cx="8686800" cy="6553200"/>
          </a:xfrm>
          <a:solidFill>
            <a:schemeClr val="bg1"/>
          </a:solidFill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dirty="0"/>
              <a:t>3. Выберите верные суждения о политической системе общества и запишите цифры, под которыми они указаны</a:t>
            </a:r>
            <a:r>
              <a:rPr lang="ru-RU" dirty="0" smtClean="0"/>
              <a:t>.</a:t>
            </a:r>
            <a:endParaRPr lang="ru-RU" dirty="0"/>
          </a:p>
          <a:p>
            <a:pPr marL="0" indent="0">
              <a:buNone/>
            </a:pPr>
            <a:r>
              <a:rPr lang="ru-RU" b="1" dirty="0"/>
              <a:t>1) Политологи выделяют традиционный, рыночный и командно-административный (плановый) типы политической системы общества</a:t>
            </a:r>
            <a:r>
              <a:rPr lang="ru-RU" b="1" dirty="0" smtClean="0"/>
              <a:t>.</a:t>
            </a:r>
            <a:endParaRPr lang="ru-RU" b="1" dirty="0"/>
          </a:p>
          <a:p>
            <a:pPr marL="0" indent="0">
              <a:buNone/>
            </a:pPr>
            <a:r>
              <a:rPr lang="ru-RU" b="1" dirty="0"/>
              <a:t>2) Политическая система общества выполняет функцию выявления и формулирования властно значимых интересов больших социальных групп</a:t>
            </a:r>
            <a:r>
              <a:rPr lang="ru-RU" b="1" dirty="0" smtClean="0"/>
              <a:t>.</a:t>
            </a:r>
            <a:endParaRPr lang="ru-RU" b="1" dirty="0"/>
          </a:p>
          <a:p>
            <a:pPr marL="0" indent="0">
              <a:buNone/>
            </a:pPr>
            <a:r>
              <a:rPr lang="ru-RU" b="1" dirty="0"/>
              <a:t>3) Государство, политические партии, общественные организации относятся к нормативной подсистеме политической системы общества</a:t>
            </a:r>
            <a:r>
              <a:rPr lang="ru-RU" b="1" dirty="0" smtClean="0"/>
              <a:t>.</a:t>
            </a:r>
            <a:endParaRPr lang="ru-RU" b="1" dirty="0"/>
          </a:p>
          <a:p>
            <a:pPr marL="0" indent="0">
              <a:buNone/>
            </a:pPr>
            <a:r>
              <a:rPr lang="ru-RU" b="1" dirty="0"/>
              <a:t>4) Политическая система выполняет функцию определения целей и направлений развития общества и государства</a:t>
            </a:r>
            <a:r>
              <a:rPr lang="ru-RU" b="1" dirty="0" smtClean="0"/>
              <a:t>.</a:t>
            </a:r>
            <a:endParaRPr lang="ru-RU" b="1" dirty="0"/>
          </a:p>
          <a:p>
            <a:pPr marL="0" indent="0">
              <a:buNone/>
            </a:pPr>
            <a:r>
              <a:rPr lang="ru-RU" b="1" dirty="0"/>
              <a:t>5) Политическая система общества выполняет функцию формирования общественного мнения.</a:t>
            </a:r>
          </a:p>
        </p:txBody>
      </p:sp>
    </p:spTree>
    <p:extLst>
      <p:ext uri="{BB962C8B-B14F-4D97-AF65-F5344CB8AC3E}">
        <p14:creationId xmlns:p14="http://schemas.microsoft.com/office/powerpoint/2010/main" val="31529296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8600" y="152400"/>
            <a:ext cx="8686800" cy="6553200"/>
          </a:xfrm>
          <a:solidFill>
            <a:schemeClr val="bg1"/>
          </a:solidFill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/>
              <a:t>4. В стра­не 2 пре­об­ла­да­ет про­стое то­вар­ное производство. Какие черты сви­де­тель­ству­ют о том, что в стра­не со­хра­ня­ет­ся тра­ди­ци­он­ное общество? </a:t>
            </a:r>
            <a:endParaRPr lang="ru-RU" dirty="0" smtClean="0"/>
          </a:p>
          <a:p>
            <a:pPr marL="0" indent="0">
              <a:buNone/>
            </a:pPr>
            <a:r>
              <a:rPr lang="ru-RU" sz="3500" b="1" dirty="0" smtClean="0"/>
              <a:t>1</a:t>
            </a:r>
            <a:r>
              <a:rPr lang="ru-RU" sz="3500" b="1" dirty="0"/>
              <a:t>)	сложилась со­слов­ная со­ци­аль­ная </a:t>
            </a:r>
            <a:r>
              <a:rPr lang="ru-RU" sz="3500" b="1" dirty="0" smtClean="0"/>
              <a:t>структура</a:t>
            </a:r>
            <a:endParaRPr lang="ru-RU" sz="3500" b="1" dirty="0"/>
          </a:p>
          <a:p>
            <a:pPr marL="0" indent="0">
              <a:buNone/>
            </a:pPr>
            <a:r>
              <a:rPr lang="ru-RU" sz="3500" b="1" dirty="0"/>
              <a:t>2)	в об­ще­стве су­ще­ству­ет вы­со­кая со­ци­аль­ная </a:t>
            </a:r>
            <a:r>
              <a:rPr lang="ru-RU" sz="3500" b="1" dirty="0" smtClean="0"/>
              <a:t>мобильность</a:t>
            </a:r>
            <a:endParaRPr lang="ru-RU" sz="3500" b="1" dirty="0"/>
          </a:p>
          <a:p>
            <a:pPr marL="0" indent="0">
              <a:buNone/>
            </a:pPr>
            <a:r>
              <a:rPr lang="ru-RU" sz="3500" b="1" dirty="0"/>
              <a:t>3)	введено все­об­щее на­чаль­ное </a:t>
            </a:r>
            <a:r>
              <a:rPr lang="ru-RU" sz="3500" b="1" dirty="0" smtClean="0"/>
              <a:t>образование</a:t>
            </a:r>
            <a:endParaRPr lang="ru-RU" sz="3500" b="1" dirty="0"/>
          </a:p>
          <a:p>
            <a:pPr marL="0" indent="0">
              <a:buNone/>
            </a:pPr>
            <a:r>
              <a:rPr lang="ru-RU" sz="3500" b="1" dirty="0"/>
              <a:t>4)	преобладает мас­со­вая </a:t>
            </a:r>
            <a:r>
              <a:rPr lang="ru-RU" sz="3500" b="1" dirty="0" smtClean="0"/>
              <a:t>культура</a:t>
            </a:r>
            <a:endParaRPr lang="ru-RU" sz="3500" b="1" dirty="0"/>
          </a:p>
          <a:p>
            <a:pPr marL="0" indent="0">
              <a:buNone/>
            </a:pPr>
            <a:r>
              <a:rPr lang="ru-RU" sz="3500" b="1" dirty="0"/>
              <a:t>5)	большинство на­се­ле­ния про­жи­ва­ет в сель­ской </a:t>
            </a:r>
            <a:r>
              <a:rPr lang="ru-RU" sz="3500" b="1" dirty="0" smtClean="0"/>
              <a:t>местности</a:t>
            </a:r>
            <a:endParaRPr lang="ru-RU" sz="3500" b="1" dirty="0"/>
          </a:p>
          <a:p>
            <a:pPr marL="0" indent="0">
              <a:buNone/>
            </a:pPr>
            <a:r>
              <a:rPr lang="ru-RU" sz="3500" b="1" dirty="0"/>
              <a:t>6)	господствует ре­ли­ги­оз­ное сознание</a:t>
            </a:r>
          </a:p>
        </p:txBody>
      </p:sp>
    </p:spTree>
    <p:extLst>
      <p:ext uri="{BB962C8B-B14F-4D97-AF65-F5344CB8AC3E}">
        <p14:creationId xmlns:p14="http://schemas.microsoft.com/office/powerpoint/2010/main" val="13918330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8600" y="152400"/>
            <a:ext cx="8686800" cy="6553200"/>
          </a:xfrm>
          <a:solidFill>
            <a:schemeClr val="bg1"/>
          </a:solidFill>
        </p:spPr>
        <p:txBody>
          <a:bodyPr/>
          <a:lstStyle/>
          <a:p>
            <a:pPr marL="0" indent="0">
              <a:buNone/>
            </a:pPr>
            <a:r>
              <a:rPr lang="ru-RU" dirty="0"/>
              <a:t>5. Найдите понятие, которое является обобщающим для всех остальных понятий представленного ниже ряда. Запишите это слово (словосочетание</a:t>
            </a:r>
            <a:r>
              <a:rPr lang="ru-RU" dirty="0" smtClean="0"/>
              <a:t>).</a:t>
            </a:r>
            <a:endParaRPr lang="ru-RU" dirty="0"/>
          </a:p>
          <a:p>
            <a:pPr marL="0" indent="0">
              <a:buNone/>
            </a:pPr>
            <a:r>
              <a:rPr lang="ru-RU" b="1" dirty="0"/>
              <a:t>сословное деление	</a:t>
            </a:r>
            <a:endParaRPr lang="ru-RU" b="1" dirty="0" smtClean="0"/>
          </a:p>
          <a:p>
            <a:pPr marL="0" indent="0">
              <a:buNone/>
            </a:pPr>
            <a:r>
              <a:rPr lang="ru-RU" b="1" dirty="0" smtClean="0"/>
              <a:t>воспроизводство </a:t>
            </a:r>
            <a:r>
              <a:rPr lang="ru-RU" b="1" dirty="0"/>
              <a:t>социального </a:t>
            </a:r>
            <a:r>
              <a:rPr lang="ru-RU" b="1" dirty="0" smtClean="0"/>
              <a:t>идеала</a:t>
            </a:r>
          </a:p>
          <a:p>
            <a:pPr marL="0" indent="0">
              <a:buNone/>
            </a:pPr>
            <a:r>
              <a:rPr lang="ru-RU" b="1" dirty="0" smtClean="0"/>
              <a:t>коллективистские </a:t>
            </a:r>
            <a:r>
              <a:rPr lang="ru-RU" b="1" dirty="0"/>
              <a:t>ценности</a:t>
            </a:r>
          </a:p>
          <a:p>
            <a:pPr marL="0" indent="0">
              <a:buNone/>
            </a:pPr>
            <a:r>
              <a:rPr lang="ru-RU" b="1" dirty="0"/>
              <a:t>традиционное общество	</a:t>
            </a:r>
            <a:endParaRPr lang="ru-RU" b="1" dirty="0" smtClean="0"/>
          </a:p>
          <a:p>
            <a:pPr marL="0" indent="0">
              <a:buNone/>
            </a:pPr>
            <a:r>
              <a:rPr lang="ru-RU" b="1" dirty="0" smtClean="0"/>
              <a:t>сельская </a:t>
            </a:r>
            <a:r>
              <a:rPr lang="ru-RU" b="1" dirty="0"/>
              <a:t>община	</a:t>
            </a:r>
            <a:endParaRPr lang="ru-RU" b="1" dirty="0" smtClean="0"/>
          </a:p>
          <a:p>
            <a:pPr marL="0" indent="0">
              <a:buNone/>
            </a:pPr>
            <a:r>
              <a:rPr lang="ru-RU" b="1" dirty="0" smtClean="0"/>
              <a:t>сращивание </a:t>
            </a:r>
            <a:r>
              <a:rPr lang="ru-RU" b="1" dirty="0"/>
              <a:t>власти и собственности</a:t>
            </a:r>
          </a:p>
          <a:p>
            <a:pPr marL="0" indent="0">
              <a:buNone/>
            </a:pPr>
            <a:r>
              <a:rPr lang="ru-RU" b="1" dirty="0"/>
              <a:t>низкая социальная мобильность</a:t>
            </a:r>
          </a:p>
        </p:txBody>
      </p:sp>
    </p:spTree>
    <p:extLst>
      <p:ext uri="{BB962C8B-B14F-4D97-AF65-F5344CB8AC3E}">
        <p14:creationId xmlns:p14="http://schemas.microsoft.com/office/powerpoint/2010/main" val="33646258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8600" y="152400"/>
            <a:ext cx="8686800" cy="6553200"/>
          </a:xfrm>
          <a:solidFill>
            <a:schemeClr val="bg1"/>
          </a:solidFill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6.</a:t>
            </a:r>
            <a:endParaRPr lang="ru-RU" dirty="0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5095044"/>
              </p:ext>
            </p:extLst>
          </p:nvPr>
        </p:nvGraphicFramePr>
        <p:xfrm>
          <a:off x="228600" y="609600"/>
          <a:ext cx="8915400" cy="6406580"/>
        </p:xfrm>
        <a:graphic>
          <a:graphicData uri="http://schemas.openxmlformats.org/drawingml/2006/table">
            <a:tbl>
              <a:tblPr/>
              <a:tblGrid>
                <a:gridCol w="6146800"/>
                <a:gridCol w="101600"/>
                <a:gridCol w="2667000"/>
              </a:tblGrid>
              <a:tr h="58858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ПРИМЕРЫ</a:t>
                      </a:r>
                    </a:p>
                  </a:txBody>
                  <a:tcPr marL="38100" marR="38100" marT="38100" marB="38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38100" marR="38100" marT="38100" marB="38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ТИПЫ ЭКОНОМИЧЕСКИХ СИСТЕМ</a:t>
                      </a:r>
                    </a:p>
                  </a:txBody>
                  <a:tcPr marL="38100" marR="38100" marT="38100" marB="38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5507420"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b="1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A) основа экономики страны Z — сельское хозяйство, земля принадлежит родовым общинам и ими обрабатывается</a:t>
                      </a:r>
                    </a:p>
                    <a:p>
                      <a:pPr algn="l" fontAlgn="t"/>
                      <a:r>
                        <a:rPr lang="ru-RU" sz="1800" b="1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Б) в стране А государство централизованно распределяет факторы производства и устанавливает цены товаров и услуг</a:t>
                      </a:r>
                    </a:p>
                    <a:p>
                      <a:pPr algn="l" fontAlgn="t"/>
                      <a:r>
                        <a:rPr lang="ru-RU" sz="1800" b="1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B) в стране F производители соревнуются за наиболее выгодные условия производства и продажи товаров</a:t>
                      </a:r>
                    </a:p>
                    <a:p>
                      <a:pPr algn="l" fontAlgn="t"/>
                      <a:r>
                        <a:rPr lang="ru-RU" sz="1800" b="1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Г) в стране С в условиях свободы предпринимательства у потребителей есть широчайший выбор товаров и услуг</a:t>
                      </a:r>
                    </a:p>
                    <a:p>
                      <a:pPr algn="l" fontAlgn="t"/>
                      <a:r>
                        <a:rPr lang="ru-RU" sz="1800" b="1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Д) единственным производителем и продавцом товаров и услуг в стране G является государство, частное предпринимательство находится под запретом</a:t>
                      </a:r>
                    </a:p>
                  </a:txBody>
                  <a:tcPr marL="38100" marR="38100" marT="38100" marB="381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38100" marR="38100" marT="38100" marB="38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2000" b="1" dirty="0">
                          <a:solidFill>
                            <a:srgbClr val="C00000"/>
                          </a:solidFill>
                          <a:effectLst/>
                          <a:latin typeface="Verdana"/>
                        </a:rPr>
                        <a:t>1) командная</a:t>
                      </a:r>
                    </a:p>
                    <a:p>
                      <a:pPr algn="l" fontAlgn="t"/>
                      <a:r>
                        <a:rPr lang="ru-RU" sz="2000" b="1" dirty="0">
                          <a:solidFill>
                            <a:srgbClr val="C00000"/>
                          </a:solidFill>
                          <a:effectLst/>
                          <a:latin typeface="Verdana"/>
                        </a:rPr>
                        <a:t>2) традиционная</a:t>
                      </a:r>
                    </a:p>
                    <a:p>
                      <a:pPr algn="l" fontAlgn="t"/>
                      <a:r>
                        <a:rPr lang="ru-RU" sz="2000" b="1" dirty="0">
                          <a:solidFill>
                            <a:srgbClr val="C00000"/>
                          </a:solidFill>
                          <a:effectLst/>
                          <a:latin typeface="Verdana"/>
                        </a:rPr>
                        <a:t>3) рыночная</a:t>
                      </a:r>
                    </a:p>
                  </a:txBody>
                  <a:tcPr marL="38100" marR="38100" marT="38100" marB="381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333898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8600" y="152400"/>
            <a:ext cx="8686800" cy="6553200"/>
          </a:xfrm>
          <a:solidFill>
            <a:schemeClr val="bg1"/>
          </a:solidFill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7. </a:t>
            </a:r>
          </a:p>
          <a:p>
            <a:pPr marL="0" indent="0">
              <a:buNone/>
            </a:pPr>
            <a:endParaRPr lang="ru-RU" dirty="0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0436064"/>
              </p:ext>
            </p:extLst>
          </p:nvPr>
        </p:nvGraphicFramePr>
        <p:xfrm>
          <a:off x="228599" y="609600"/>
          <a:ext cx="8839200" cy="5334000"/>
        </p:xfrm>
        <a:graphic>
          <a:graphicData uri="http://schemas.openxmlformats.org/drawingml/2006/table">
            <a:tbl>
              <a:tblPr/>
              <a:tblGrid>
                <a:gridCol w="5943601"/>
                <a:gridCol w="101600"/>
                <a:gridCol w="2793999"/>
              </a:tblGrid>
              <a:tr h="3810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ОТЛИЧИТЕЛЬНЫЕ ПРИЗНАКИ</a:t>
                      </a:r>
                    </a:p>
                  </a:txBody>
                  <a:tcPr marL="38100" marR="38100" marT="38100" marB="38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38100" marR="38100" marT="38100" marB="38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ТИПЫ ОБЩЕСТВ</a:t>
                      </a:r>
                    </a:p>
                  </a:txBody>
                  <a:tcPr marL="38100" marR="38100" marT="38100" marB="38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881562">
                <a:tc>
                  <a:txBody>
                    <a:bodyPr/>
                    <a:lstStyle/>
                    <a:p>
                      <a:pPr algn="l" fontAlgn="t"/>
                      <a:r>
                        <a:rPr lang="ru-RU" sz="3200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А) раз­ви­тие высоких технологий</a:t>
                      </a:r>
                    </a:p>
                    <a:p>
                      <a:pPr algn="l" fontAlgn="t"/>
                      <a:r>
                        <a:rPr lang="ru-RU" sz="3200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Б) уско­ре­ние развития промышленности</a:t>
                      </a:r>
                    </a:p>
                    <a:p>
                      <a:pPr algn="l" fontAlgn="t"/>
                      <a:r>
                        <a:rPr lang="ru-RU" sz="3200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В) вы­дви­же­ние на пер­вый план сферы услуг</a:t>
                      </a:r>
                    </a:p>
                    <a:p>
                      <a:pPr algn="l" fontAlgn="t"/>
                      <a:r>
                        <a:rPr lang="ru-RU" sz="3200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Г) до­ми­ни­ро­ва­ние религиозных ценностей</a:t>
                      </a:r>
                    </a:p>
                    <a:p>
                      <a:pPr algn="l" fontAlgn="t"/>
                      <a:r>
                        <a:rPr lang="ru-RU" sz="3200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Д) об­щин­ный уклад, коллективизм</a:t>
                      </a:r>
                    </a:p>
                  </a:txBody>
                  <a:tcPr marL="38100" marR="38100" marT="38100" marB="381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320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38100" marR="38100" marT="38100" marB="38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3200" b="1" dirty="0">
                          <a:solidFill>
                            <a:srgbClr val="C00000"/>
                          </a:solidFill>
                          <a:effectLst/>
                          <a:latin typeface="Verdana"/>
                        </a:rPr>
                        <a:t>1) тра­ди­ци­он­ное (аграрное)</a:t>
                      </a:r>
                    </a:p>
                    <a:p>
                      <a:pPr algn="l" fontAlgn="t"/>
                      <a:r>
                        <a:rPr lang="ru-RU" sz="3200" b="1" dirty="0">
                          <a:solidFill>
                            <a:srgbClr val="C00000"/>
                          </a:solidFill>
                          <a:effectLst/>
                          <a:latin typeface="Verdana"/>
                        </a:rPr>
                        <a:t>2) индустриальное</a:t>
                      </a:r>
                    </a:p>
                    <a:p>
                      <a:pPr algn="l" fontAlgn="t"/>
                      <a:r>
                        <a:rPr lang="ru-RU" sz="3200" b="1" dirty="0">
                          <a:solidFill>
                            <a:srgbClr val="C00000"/>
                          </a:solidFill>
                          <a:effectLst/>
                          <a:latin typeface="Verdana"/>
                        </a:rPr>
                        <a:t>3) ин­фор­ма­ци­он­ное (постиндустриальное)</a:t>
                      </a:r>
                    </a:p>
                  </a:txBody>
                  <a:tcPr marL="38100" marR="38100" marT="38100" marB="381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46824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8600" y="152400"/>
            <a:ext cx="8686800" cy="6553200"/>
          </a:xfrm>
          <a:solidFill>
            <a:schemeClr val="bg1"/>
          </a:solidFill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/>
              <a:t>8. </a:t>
            </a:r>
            <a:r>
              <a:rPr lang="ru-RU" dirty="0" smtClean="0"/>
              <a:t>Экономика </a:t>
            </a:r>
            <a:r>
              <a:rPr lang="ru-RU" dirty="0"/>
              <a:t>страны Z основана на натуральном хозяйстве и ремесле. Какие иные признаки свидетельствуют о том, что страна Z развивается как общество традиционного типа? </a:t>
            </a:r>
            <a:endParaRPr lang="ru-RU" dirty="0" smtClean="0"/>
          </a:p>
          <a:p>
            <a:pPr marL="0" indent="0">
              <a:buNone/>
            </a:pPr>
            <a:r>
              <a:rPr lang="ru-RU" sz="3500" b="1" dirty="0" smtClean="0"/>
              <a:t>1</a:t>
            </a:r>
            <a:r>
              <a:rPr lang="ru-RU" sz="3500" b="1" dirty="0"/>
              <a:t>) общественное сознание базируется на религиозных </a:t>
            </a:r>
            <a:r>
              <a:rPr lang="ru-RU" sz="3500" b="1" dirty="0" smtClean="0"/>
              <a:t>ценностях</a:t>
            </a:r>
            <a:endParaRPr lang="ru-RU" sz="3500" b="1" dirty="0"/>
          </a:p>
          <a:p>
            <a:pPr marL="0" indent="0">
              <a:buNone/>
            </a:pPr>
            <a:r>
              <a:rPr lang="ru-RU" sz="3500" b="1" dirty="0"/>
              <a:t>2) ведущей отраслью экономики является </a:t>
            </a:r>
            <a:r>
              <a:rPr lang="ru-RU" sz="3500" b="1" dirty="0" smtClean="0"/>
              <a:t>промышленность</a:t>
            </a:r>
            <a:endParaRPr lang="ru-RU" sz="3500" b="1" dirty="0"/>
          </a:p>
          <a:p>
            <a:pPr marL="0" indent="0">
              <a:buNone/>
            </a:pPr>
            <a:r>
              <a:rPr lang="ru-RU" sz="3500" b="1" dirty="0"/>
              <a:t>3) преобладают экстенсивные </a:t>
            </a:r>
            <a:r>
              <a:rPr lang="ru-RU" sz="3500" b="1" dirty="0" smtClean="0"/>
              <a:t>технологии</a:t>
            </a:r>
            <a:endParaRPr lang="ru-RU" sz="3500" b="1" dirty="0"/>
          </a:p>
          <a:p>
            <a:pPr marL="0" indent="0">
              <a:buNone/>
            </a:pPr>
            <a:r>
              <a:rPr lang="ru-RU" sz="3500" b="1" dirty="0"/>
              <a:t>4) господствует общинная форма </a:t>
            </a:r>
            <a:r>
              <a:rPr lang="ru-RU" sz="3500" b="1" dirty="0" smtClean="0"/>
              <a:t>собственности</a:t>
            </a:r>
            <a:endParaRPr lang="ru-RU" sz="3500" b="1" dirty="0"/>
          </a:p>
          <a:p>
            <a:pPr marL="0" indent="0">
              <a:buNone/>
            </a:pPr>
            <a:r>
              <a:rPr lang="ru-RU" sz="3500" b="1" dirty="0"/>
              <a:t>5) формируется рыночная </a:t>
            </a:r>
            <a:r>
              <a:rPr lang="ru-RU" sz="3500" b="1" dirty="0" smtClean="0"/>
              <a:t>экономика</a:t>
            </a:r>
            <a:endParaRPr lang="ru-RU" sz="3500" b="1" dirty="0"/>
          </a:p>
          <a:p>
            <a:pPr marL="0" indent="0">
              <a:buNone/>
            </a:pPr>
            <a:r>
              <a:rPr lang="ru-RU" sz="3500" b="1" dirty="0"/>
              <a:t>6) происходит механизация и автоматизация производства</a:t>
            </a:r>
          </a:p>
        </p:txBody>
      </p:sp>
    </p:spTree>
    <p:extLst>
      <p:ext uri="{BB962C8B-B14F-4D97-AF65-F5344CB8AC3E}">
        <p14:creationId xmlns:p14="http://schemas.microsoft.com/office/powerpoint/2010/main" val="1602151737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Другая 0">
      <a:dk1>
        <a:srgbClr val="262626"/>
      </a:dk1>
      <a:lt1>
        <a:srgbClr val="FFFFFF"/>
      </a:lt1>
      <a:dk2>
        <a:srgbClr val="4E4E4E"/>
      </a:dk2>
      <a:lt2>
        <a:srgbClr val="FFFFFF"/>
      </a:lt2>
      <a:accent1>
        <a:srgbClr val="B40000"/>
      </a:accent1>
      <a:accent2>
        <a:srgbClr val="FF0505"/>
      </a:accent2>
      <a:accent3>
        <a:srgbClr val="7D7D7D"/>
      </a:accent3>
      <a:accent4>
        <a:srgbClr val="BCBCBC"/>
      </a:accent4>
      <a:accent5>
        <a:srgbClr val="B40000"/>
      </a:accent5>
      <a:accent6>
        <a:srgbClr val="FF0505"/>
      </a:accent6>
      <a:hlink>
        <a:srgbClr val="7D7D7D"/>
      </a:hlink>
      <a:folHlink>
        <a:srgbClr val="B8B8B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2727</TotalTime>
  <Words>977</Words>
  <Application>Microsoft Office PowerPoint</Application>
  <PresentationFormat>Экран (4:3)</PresentationFormat>
  <Paragraphs>145</Paragraphs>
  <Slides>18</Slides>
  <Notes>1</Notes>
  <HiddenSlides>2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1_Office Theme</vt:lpstr>
      <vt:lpstr>Общество и человек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ключ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user</cp:lastModifiedBy>
  <cp:revision>233</cp:revision>
  <dcterms:created xsi:type="dcterms:W3CDTF">2012-04-26T17:06:14Z</dcterms:created>
  <dcterms:modified xsi:type="dcterms:W3CDTF">2019-05-30T03:48:22Z</dcterms:modified>
</cp:coreProperties>
</file>