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70" r:id="rId8"/>
    <p:sldId id="256" r:id="rId9"/>
    <p:sldId id="272" r:id="rId10"/>
    <p:sldId id="265" r:id="rId11"/>
    <p:sldId id="267" r:id="rId12"/>
    <p:sldId id="269" r:id="rId13"/>
    <p:sldId id="271" r:id="rId14"/>
    <p:sldId id="273" r:id="rId15"/>
    <p:sldId id="281" r:id="rId16"/>
    <p:sldId id="274" r:id="rId17"/>
    <p:sldId id="275" r:id="rId18"/>
    <p:sldId id="277" r:id="rId19"/>
    <p:sldId id="278" r:id="rId20"/>
    <p:sldId id="279" r:id="rId21"/>
    <p:sldId id="280" r:id="rId22"/>
    <p:sldId id="282" r:id="rId23"/>
    <p:sldId id="283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950AFB-3369-44F7-B23A-04AE68A1F8D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95ADC5-BD78-4DE4-BE73-A4AA95A9EE5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учащиеся школы</a:t>
          </a:r>
          <a:endParaRPr lang="ru-RU" sz="1600" dirty="0">
            <a:solidFill>
              <a:schemeClr val="bg1"/>
            </a:solidFill>
          </a:endParaRPr>
        </a:p>
      </dgm:t>
    </dgm:pt>
    <dgm:pt modelId="{647B82D7-A67B-47A9-80A7-CA4FB1D3D94A}" type="parTrans" cxnId="{095989E4-3432-4805-BB46-5E9B4CD58C04}">
      <dgm:prSet/>
      <dgm:spPr/>
      <dgm:t>
        <a:bodyPr/>
        <a:lstStyle/>
        <a:p>
          <a:endParaRPr lang="ru-RU"/>
        </a:p>
      </dgm:t>
    </dgm:pt>
    <dgm:pt modelId="{939063B1-5E28-4B7D-8C16-4FDA96161763}" type="sibTrans" cxnId="{095989E4-3432-4805-BB46-5E9B4CD58C04}">
      <dgm:prSet/>
      <dgm:spPr/>
      <dgm:t>
        <a:bodyPr/>
        <a:lstStyle/>
        <a:p>
          <a:endParaRPr lang="ru-RU"/>
        </a:p>
      </dgm:t>
    </dgm:pt>
    <dgm:pt modelId="{7FA60E5B-9CDF-4B84-8143-16CA7079A8D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родительская общественность.</a:t>
          </a:r>
          <a:endParaRPr lang="ru-RU" dirty="0"/>
        </a:p>
      </dgm:t>
    </dgm:pt>
    <dgm:pt modelId="{C426B7E2-FA32-4F50-8182-8006C4BF63F5}" type="parTrans" cxnId="{E9813887-594B-4810-9B84-11CFAB7C2878}">
      <dgm:prSet/>
      <dgm:spPr/>
      <dgm:t>
        <a:bodyPr/>
        <a:lstStyle/>
        <a:p>
          <a:endParaRPr lang="ru-RU"/>
        </a:p>
      </dgm:t>
    </dgm:pt>
    <dgm:pt modelId="{217E78C8-3AF1-498A-B3D5-19EB026DA788}" type="sibTrans" cxnId="{E9813887-594B-4810-9B84-11CFAB7C2878}">
      <dgm:prSet/>
      <dgm:spPr/>
      <dgm:t>
        <a:bodyPr/>
        <a:lstStyle/>
        <a:p>
          <a:endParaRPr lang="ru-RU"/>
        </a:p>
      </dgm:t>
    </dgm:pt>
    <dgm:pt modelId="{41273398-F8F7-4EE4-9491-F3BCFFC4EC2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ветераны ВОВ,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воины Афганистана,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военнослужащие армии ДНР</a:t>
          </a:r>
          <a:endParaRPr lang="ru-RU" dirty="0"/>
        </a:p>
      </dgm:t>
    </dgm:pt>
    <dgm:pt modelId="{8571B745-68AE-484D-95DD-80B386AC51BD}" type="parTrans" cxnId="{ED22CA6D-F6F7-4D94-88D6-A28E3397BC3A}">
      <dgm:prSet/>
      <dgm:spPr/>
      <dgm:t>
        <a:bodyPr/>
        <a:lstStyle/>
        <a:p>
          <a:endParaRPr lang="ru-RU"/>
        </a:p>
      </dgm:t>
    </dgm:pt>
    <dgm:pt modelId="{B46275B6-F247-412E-99D9-88D0FEFC685C}" type="sibTrans" cxnId="{ED22CA6D-F6F7-4D94-88D6-A28E3397BC3A}">
      <dgm:prSet/>
      <dgm:spPr/>
      <dgm:t>
        <a:bodyPr/>
        <a:lstStyle/>
        <a:p>
          <a:endParaRPr lang="ru-RU"/>
        </a:p>
      </dgm:t>
    </dgm:pt>
    <dgm:pt modelId="{075C490D-05AA-450C-9281-096D11EECB8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жители микрорайона</a:t>
          </a:r>
          <a:endParaRPr lang="ru-RU" dirty="0"/>
        </a:p>
      </dgm:t>
    </dgm:pt>
    <dgm:pt modelId="{96C27439-E9DB-4D45-9822-4D6A6A8B8E7F}" type="parTrans" cxnId="{B29300C2-321C-4C1A-863B-409044518EAC}">
      <dgm:prSet/>
      <dgm:spPr/>
      <dgm:t>
        <a:bodyPr/>
        <a:lstStyle/>
        <a:p>
          <a:endParaRPr lang="ru-RU"/>
        </a:p>
      </dgm:t>
    </dgm:pt>
    <dgm:pt modelId="{6F849072-68A2-4677-99F4-AE37FD5FAE3D}" type="sibTrans" cxnId="{B29300C2-321C-4C1A-863B-409044518EAC}">
      <dgm:prSet/>
      <dgm:spPr/>
      <dgm:t>
        <a:bodyPr/>
        <a:lstStyle/>
        <a:p>
          <a:endParaRPr lang="ru-RU"/>
        </a:p>
      </dgm:t>
    </dgm:pt>
    <dgm:pt modelId="{CDBE1744-781B-42E9-8A4F-6F3AF55EC4F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педколлектив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8E629575-32F1-466E-8093-93B8D9DE04D8}" type="parTrans" cxnId="{CE31EDEC-8BD9-4A52-B908-BDF90EE9E73E}">
      <dgm:prSet/>
      <dgm:spPr/>
      <dgm:t>
        <a:bodyPr/>
        <a:lstStyle/>
        <a:p>
          <a:endParaRPr lang="ru-RU"/>
        </a:p>
      </dgm:t>
    </dgm:pt>
    <dgm:pt modelId="{C20F6D64-F644-489D-858C-A447B185F792}" type="sibTrans" cxnId="{CE31EDEC-8BD9-4A52-B908-BDF90EE9E73E}">
      <dgm:prSet/>
      <dgm:spPr/>
      <dgm:t>
        <a:bodyPr/>
        <a:lstStyle/>
        <a:p>
          <a:endParaRPr lang="ru-RU"/>
        </a:p>
      </dgm:t>
    </dgm:pt>
    <dgm:pt modelId="{99D31766-5E35-4BCF-A51C-405C67BCCB89}" type="pres">
      <dgm:prSet presAssocID="{2D950AFB-3369-44F7-B23A-04AE68A1F8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387360-77C4-47ED-8891-74C4133D3518}" type="pres">
      <dgm:prSet presAssocID="{2D950AFB-3369-44F7-B23A-04AE68A1F8D4}" presName="cycle" presStyleCnt="0"/>
      <dgm:spPr/>
    </dgm:pt>
    <dgm:pt modelId="{1CA29B82-A414-4208-BAAB-9734659C874C}" type="pres">
      <dgm:prSet presAssocID="{DA95ADC5-BD78-4DE4-BE73-A4AA95A9EE57}" presName="nodeFirstNode" presStyleLbl="node1" presStyleIdx="0" presStyleCnt="5" custScaleX="170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AA14A-FBA1-4399-A8E7-16ED11B85D47}" type="pres">
      <dgm:prSet presAssocID="{939063B1-5E28-4B7D-8C16-4FDA96161763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2814EAE7-C6DA-4DC4-95FF-1A6DE620BFCC}" type="pres">
      <dgm:prSet presAssocID="{7FA60E5B-9CDF-4B84-8143-16CA7079A8D3}" presName="nodeFollowingNodes" presStyleLbl="node1" presStyleIdx="1" presStyleCnt="5" custScaleX="169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2961F-14CD-432A-ABDF-83C6A1C2FC64}" type="pres">
      <dgm:prSet presAssocID="{41273398-F8F7-4EE4-9491-F3BCFFC4EC28}" presName="nodeFollowingNodes" presStyleLbl="node1" presStyleIdx="2" presStyleCnt="5" custScaleX="162320" custRadScaleRad="122082" custRadScaleInc="-23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D1B87-872B-4CAC-88F0-503C53F347A5}" type="pres">
      <dgm:prSet presAssocID="{075C490D-05AA-450C-9281-096D11EECB84}" presName="nodeFollowingNodes" presStyleLbl="node1" presStyleIdx="3" presStyleCnt="5" custScaleX="165260" custRadScaleRad="120813" custRadScaleInc="22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FF792-C420-4990-B910-9617652F1F50}" type="pres">
      <dgm:prSet presAssocID="{CDBE1744-781B-42E9-8A4F-6F3AF55EC4F1}" presName="nodeFollowingNodes" presStyleLbl="node1" presStyleIdx="4" presStyleCnt="5" custScaleX="169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CBB826-EF9C-4AEC-AD5C-61E639859822}" type="presOf" srcId="{CDBE1744-781B-42E9-8A4F-6F3AF55EC4F1}" destId="{5C0FF792-C420-4990-B910-9617652F1F50}" srcOrd="0" destOrd="0" presId="urn:microsoft.com/office/officeart/2005/8/layout/cycle3"/>
    <dgm:cxn modelId="{B29300C2-321C-4C1A-863B-409044518EAC}" srcId="{2D950AFB-3369-44F7-B23A-04AE68A1F8D4}" destId="{075C490D-05AA-450C-9281-096D11EECB84}" srcOrd="3" destOrd="0" parTransId="{96C27439-E9DB-4D45-9822-4D6A6A8B8E7F}" sibTransId="{6F849072-68A2-4677-99F4-AE37FD5FAE3D}"/>
    <dgm:cxn modelId="{57B186D9-594E-45B7-86CE-B0C7D460947B}" type="presOf" srcId="{075C490D-05AA-450C-9281-096D11EECB84}" destId="{062D1B87-872B-4CAC-88F0-503C53F347A5}" srcOrd="0" destOrd="0" presId="urn:microsoft.com/office/officeart/2005/8/layout/cycle3"/>
    <dgm:cxn modelId="{2D833018-97C5-4FE4-ACC7-86ECE353275E}" type="presOf" srcId="{DA95ADC5-BD78-4DE4-BE73-A4AA95A9EE57}" destId="{1CA29B82-A414-4208-BAAB-9734659C874C}" srcOrd="0" destOrd="0" presId="urn:microsoft.com/office/officeart/2005/8/layout/cycle3"/>
    <dgm:cxn modelId="{E9813887-594B-4810-9B84-11CFAB7C2878}" srcId="{2D950AFB-3369-44F7-B23A-04AE68A1F8D4}" destId="{7FA60E5B-9CDF-4B84-8143-16CA7079A8D3}" srcOrd="1" destOrd="0" parTransId="{C426B7E2-FA32-4F50-8182-8006C4BF63F5}" sibTransId="{217E78C8-3AF1-498A-B3D5-19EB026DA788}"/>
    <dgm:cxn modelId="{ED22CA6D-F6F7-4D94-88D6-A28E3397BC3A}" srcId="{2D950AFB-3369-44F7-B23A-04AE68A1F8D4}" destId="{41273398-F8F7-4EE4-9491-F3BCFFC4EC28}" srcOrd="2" destOrd="0" parTransId="{8571B745-68AE-484D-95DD-80B386AC51BD}" sibTransId="{B46275B6-F247-412E-99D9-88D0FEFC685C}"/>
    <dgm:cxn modelId="{94FECD21-AC8A-46C7-8603-B306BDE19630}" type="presOf" srcId="{7FA60E5B-9CDF-4B84-8143-16CA7079A8D3}" destId="{2814EAE7-C6DA-4DC4-95FF-1A6DE620BFCC}" srcOrd="0" destOrd="0" presId="urn:microsoft.com/office/officeart/2005/8/layout/cycle3"/>
    <dgm:cxn modelId="{2574BAE0-8FCD-4325-9A33-7B12898A9985}" type="presOf" srcId="{2D950AFB-3369-44F7-B23A-04AE68A1F8D4}" destId="{99D31766-5E35-4BCF-A51C-405C67BCCB89}" srcOrd="0" destOrd="0" presId="urn:microsoft.com/office/officeart/2005/8/layout/cycle3"/>
    <dgm:cxn modelId="{9C442A06-B36B-4A86-ABE5-A7E1E520773D}" type="presOf" srcId="{41273398-F8F7-4EE4-9491-F3BCFFC4EC28}" destId="{3272961F-14CD-432A-ABDF-83C6A1C2FC64}" srcOrd="0" destOrd="0" presId="urn:microsoft.com/office/officeart/2005/8/layout/cycle3"/>
    <dgm:cxn modelId="{BF318E5A-9858-4C77-9F14-B579EDAD409D}" type="presOf" srcId="{939063B1-5E28-4B7D-8C16-4FDA96161763}" destId="{8AEAA14A-FBA1-4399-A8E7-16ED11B85D47}" srcOrd="0" destOrd="0" presId="urn:microsoft.com/office/officeart/2005/8/layout/cycle3"/>
    <dgm:cxn modelId="{095989E4-3432-4805-BB46-5E9B4CD58C04}" srcId="{2D950AFB-3369-44F7-B23A-04AE68A1F8D4}" destId="{DA95ADC5-BD78-4DE4-BE73-A4AA95A9EE57}" srcOrd="0" destOrd="0" parTransId="{647B82D7-A67B-47A9-80A7-CA4FB1D3D94A}" sibTransId="{939063B1-5E28-4B7D-8C16-4FDA96161763}"/>
    <dgm:cxn modelId="{CE31EDEC-8BD9-4A52-B908-BDF90EE9E73E}" srcId="{2D950AFB-3369-44F7-B23A-04AE68A1F8D4}" destId="{CDBE1744-781B-42E9-8A4F-6F3AF55EC4F1}" srcOrd="4" destOrd="0" parTransId="{8E629575-32F1-466E-8093-93B8D9DE04D8}" sibTransId="{C20F6D64-F644-489D-858C-A447B185F792}"/>
    <dgm:cxn modelId="{14FC9D6E-4F03-4148-84D0-B4F9DABEFFD7}" type="presParOf" srcId="{99D31766-5E35-4BCF-A51C-405C67BCCB89}" destId="{EF387360-77C4-47ED-8891-74C4133D3518}" srcOrd="0" destOrd="0" presId="urn:microsoft.com/office/officeart/2005/8/layout/cycle3"/>
    <dgm:cxn modelId="{9DC17B78-00E6-46ED-8E6B-A97FFA2C5DAC}" type="presParOf" srcId="{EF387360-77C4-47ED-8891-74C4133D3518}" destId="{1CA29B82-A414-4208-BAAB-9734659C874C}" srcOrd="0" destOrd="0" presId="urn:microsoft.com/office/officeart/2005/8/layout/cycle3"/>
    <dgm:cxn modelId="{B8F582A8-5C6F-40B0-9D93-2A17D8E41B68}" type="presParOf" srcId="{EF387360-77C4-47ED-8891-74C4133D3518}" destId="{8AEAA14A-FBA1-4399-A8E7-16ED11B85D47}" srcOrd="1" destOrd="0" presId="urn:microsoft.com/office/officeart/2005/8/layout/cycle3"/>
    <dgm:cxn modelId="{8A7FFD00-B7F7-4D41-B3C6-A1AC0F8E0A51}" type="presParOf" srcId="{EF387360-77C4-47ED-8891-74C4133D3518}" destId="{2814EAE7-C6DA-4DC4-95FF-1A6DE620BFCC}" srcOrd="2" destOrd="0" presId="urn:microsoft.com/office/officeart/2005/8/layout/cycle3"/>
    <dgm:cxn modelId="{942514BA-2244-4F6B-9B44-8BB3FBA2C9AC}" type="presParOf" srcId="{EF387360-77C4-47ED-8891-74C4133D3518}" destId="{3272961F-14CD-432A-ABDF-83C6A1C2FC64}" srcOrd="3" destOrd="0" presId="urn:microsoft.com/office/officeart/2005/8/layout/cycle3"/>
    <dgm:cxn modelId="{100F1BFB-AEDF-4E70-92FD-9977B457F991}" type="presParOf" srcId="{EF387360-77C4-47ED-8891-74C4133D3518}" destId="{062D1B87-872B-4CAC-88F0-503C53F347A5}" srcOrd="4" destOrd="0" presId="urn:microsoft.com/office/officeart/2005/8/layout/cycle3"/>
    <dgm:cxn modelId="{A405FD51-18F7-4914-B96D-FF4FF369413E}" type="presParOf" srcId="{EF387360-77C4-47ED-8891-74C4133D3518}" destId="{5C0FF792-C420-4990-B910-9617652F1F5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AA14A-FBA1-4399-A8E7-16ED11B85D47}">
      <dsp:nvSpPr>
        <dsp:cNvPr id="0" name=""/>
        <dsp:cNvSpPr/>
      </dsp:nvSpPr>
      <dsp:spPr>
        <a:xfrm>
          <a:off x="2136426" y="-668399"/>
          <a:ext cx="3504405" cy="3504405"/>
        </a:xfrm>
        <a:prstGeom prst="circularArrow">
          <a:avLst>
            <a:gd name="adj1" fmla="val 5544"/>
            <a:gd name="adj2" fmla="val 330680"/>
            <a:gd name="adj3" fmla="val 11694718"/>
            <a:gd name="adj4" fmla="val 1882434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29B82-A414-4208-BAAB-9734659C874C}">
      <dsp:nvSpPr>
        <dsp:cNvPr id="0" name=""/>
        <dsp:cNvSpPr/>
      </dsp:nvSpPr>
      <dsp:spPr>
        <a:xfrm>
          <a:off x="2486900" y="2136"/>
          <a:ext cx="2803458" cy="820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учащиеся школы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2526963" y="42199"/>
        <a:ext cx="2723332" cy="740568"/>
      </dsp:txXfrm>
    </dsp:sp>
    <dsp:sp modelId="{2814EAE7-C6DA-4DC4-95FF-1A6DE620BFCC}">
      <dsp:nvSpPr>
        <dsp:cNvPr id="0" name=""/>
        <dsp:cNvSpPr/>
      </dsp:nvSpPr>
      <dsp:spPr>
        <a:xfrm>
          <a:off x="3922864" y="1034752"/>
          <a:ext cx="2774077" cy="820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родительская общественность.</a:t>
          </a:r>
          <a:endParaRPr lang="ru-RU" sz="1500" kern="1200" dirty="0"/>
        </a:p>
      </dsp:txBody>
      <dsp:txXfrm>
        <a:off x="3962927" y="1074815"/>
        <a:ext cx="2693951" cy="740568"/>
      </dsp:txXfrm>
    </dsp:sp>
    <dsp:sp modelId="{3272961F-14CD-432A-ABDF-83C6A1C2FC64}">
      <dsp:nvSpPr>
        <dsp:cNvPr id="0" name=""/>
        <dsp:cNvSpPr/>
      </dsp:nvSpPr>
      <dsp:spPr>
        <a:xfrm>
          <a:off x="3958210" y="2664298"/>
          <a:ext cx="2664301" cy="820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ветераны ВОВ,</a:t>
          </a:r>
          <a:b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воины Афганистана,</a:t>
          </a:r>
          <a:b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военнослужащие армии ДНР</a:t>
          </a:r>
          <a:endParaRPr lang="ru-RU" sz="1500" kern="1200" dirty="0"/>
        </a:p>
      </dsp:txBody>
      <dsp:txXfrm>
        <a:off x="3998273" y="2704361"/>
        <a:ext cx="2584175" cy="740568"/>
      </dsp:txXfrm>
    </dsp:sp>
    <dsp:sp modelId="{062D1B87-872B-4CAC-88F0-503C53F347A5}">
      <dsp:nvSpPr>
        <dsp:cNvPr id="0" name=""/>
        <dsp:cNvSpPr/>
      </dsp:nvSpPr>
      <dsp:spPr>
        <a:xfrm>
          <a:off x="1155383" y="2664288"/>
          <a:ext cx="2712558" cy="820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жители микрорайона</a:t>
          </a:r>
          <a:endParaRPr lang="ru-RU" sz="1500" kern="1200" dirty="0"/>
        </a:p>
      </dsp:txBody>
      <dsp:txXfrm>
        <a:off x="1195446" y="2704351"/>
        <a:ext cx="2632432" cy="740568"/>
      </dsp:txXfrm>
    </dsp:sp>
    <dsp:sp modelId="{5C0FF792-C420-4990-B910-9617652F1F50}">
      <dsp:nvSpPr>
        <dsp:cNvPr id="0" name=""/>
        <dsp:cNvSpPr/>
      </dsp:nvSpPr>
      <dsp:spPr>
        <a:xfrm>
          <a:off x="1075457" y="1034752"/>
          <a:ext cx="2783794" cy="820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педколлектив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500" kern="1200" dirty="0"/>
        </a:p>
      </dsp:txBody>
      <dsp:txXfrm>
        <a:off x="1115520" y="1074815"/>
        <a:ext cx="2703668" cy="740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17070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ДОНЕЦКАЯ НАРОДНАЯ РЕСПУБЛИКА </a:t>
            </a:r>
          </a:p>
          <a:p>
            <a:pPr algn="ctr"/>
            <a:r>
              <a:rPr lang="ru-RU" sz="1200" b="1" dirty="0"/>
              <a:t>АДМИНИСТРАЦИЯ ГОРОДА ЯСИНОВАТАЯ </a:t>
            </a:r>
          </a:p>
          <a:p>
            <a:pPr algn="ctr"/>
            <a:r>
              <a:rPr lang="ru-RU" sz="1200" b="1" dirty="0"/>
              <a:t>ОТДЕЛ  ОБРАЗОВАНИЯ</a:t>
            </a:r>
          </a:p>
          <a:p>
            <a:pPr algn="ctr"/>
            <a:r>
              <a:rPr lang="ru-RU" sz="1200" b="1" dirty="0"/>
              <a:t>ЯСИНОВАТСКАЯ ОБЩЕОБРАЗОВАТЕЛЬНАЯ ШКОЛА І-ІІ ступеней  №2</a:t>
            </a:r>
            <a:endParaRPr lang="ru-RU" sz="1200" b="1" dirty="0">
              <a:effectLst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31" y="294409"/>
            <a:ext cx="1023938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2371038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</a:t>
            </a:r>
          </a:p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кабинета гражданско-патриотического  воспитания школьников» в сфере патриотического воспитания молодежи  «Моя идея» в номинации  «Верность Отечеству»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5589240"/>
            <a:ext cx="2915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Подготовила:</a:t>
            </a:r>
          </a:p>
          <a:p>
            <a:pPr algn="r"/>
            <a:r>
              <a:rPr lang="ru-RU" sz="1400" b="1" dirty="0" smtClean="0"/>
              <a:t> </a:t>
            </a:r>
            <a:r>
              <a:rPr lang="ru-RU" sz="1400" b="1" dirty="0" err="1" smtClean="0"/>
              <a:t>Куцева</a:t>
            </a:r>
            <a:r>
              <a:rPr lang="ru-RU" sz="1400" b="1" dirty="0" smtClean="0"/>
              <a:t> Алевтина Владимировна</a:t>
            </a:r>
            <a:r>
              <a:rPr lang="ru-RU" sz="1400" dirty="0" smtClean="0"/>
              <a:t>,</a:t>
            </a:r>
          </a:p>
          <a:p>
            <a:pPr algn="r"/>
            <a:r>
              <a:rPr lang="ru-RU" sz="1400" dirty="0"/>
              <a:t>п</a:t>
            </a:r>
            <a:r>
              <a:rPr lang="ru-RU" sz="1400" dirty="0" smtClean="0"/>
              <a:t>едагог-организатор ЯОШ№2 АГЯ</a:t>
            </a:r>
            <a:endParaRPr lang="ru-RU" sz="1400" dirty="0"/>
          </a:p>
        </p:txBody>
      </p:sp>
      <p:pic>
        <p:nvPicPr>
          <p:cNvPr id="3076" name="Picture 4" descr="C:\Users\User\Desktop\кабит\DSC042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/>
          <a:stretch/>
        </p:blipFill>
        <p:spPr bwMode="auto">
          <a:xfrm>
            <a:off x="2589835" y="3272873"/>
            <a:ext cx="4143842" cy="247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8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889844"/>
            <a:ext cx="71287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 </a:t>
            </a:r>
            <a:r>
              <a:rPr lang="ru-RU" b="1" i="1" dirty="0"/>
              <a:t>Основные направления </a:t>
            </a:r>
            <a:r>
              <a:rPr lang="ru-RU" b="1" i="1" dirty="0" smtClean="0"/>
              <a:t>проекта</a:t>
            </a:r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гражданско-патриотическое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формирование постоянной готовности к служению своему народу и выполнению конституционного долга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историко-краеведческое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формирование гордости к историческому прошлому своей Родины, уважения к традициям предков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героико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знакомство с историческими и знаменательными датами в истории государства, воспитание чувства гордости к героическому прошлому предков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понимание и осознание учащимися высоких нравственных ценностей,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руководствоваться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 в повседневной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332657"/>
            <a:ext cx="766834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</a:p>
          <a:p>
            <a:pPr lvl="0" algn="ctr"/>
            <a:endParaRPr lang="ru-RU" dirty="0"/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школы, специальная литература, сайт образовательного учреждения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группа в ВК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всегда найти необходимую информацию, транслировать ход реализации проекта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обеспечение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имеется: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абинет  №27,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есть возможность сохранять необходимые исторические материалы, проводить заседания, работать над проектом.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ультимедийное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оборудование.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отоаппарат, камера.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центр, ДВД.</a:t>
            </a:r>
          </a:p>
        </p:txBody>
      </p:sp>
    </p:spTree>
    <p:extLst>
      <p:ext uri="{BB962C8B-B14F-4D97-AF65-F5344CB8AC3E}">
        <p14:creationId xmlns:p14="http://schemas.microsoft.com/office/powerpoint/2010/main" val="17648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0"/>
            <a:ext cx="770485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реализации проекта осуществляется на основе использования системы объективных критериев, представленных нравственно-духовными и количественными параметрами.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Нравственно-духовные параметры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гражданских навыков: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работать и действовать индивидуально и в коллективе;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знание своих прав и обязанностей и умение их использовать;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принимать и защищать свои решения;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готовность к участию в общественных делах;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готовность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образованию;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осознанного отношения к базовым ценностям: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патриотизм и любовь к Родине;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права и свободы человека и гражданина;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символики;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национальное самосознание;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уважение чести и достоинства других граждан;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гражданственность. </a:t>
            </a:r>
          </a:p>
        </p:txBody>
      </p:sp>
    </p:spTree>
    <p:extLst>
      <p:ext uri="{BB962C8B-B14F-4D97-AF65-F5344CB8AC3E}">
        <p14:creationId xmlns:p14="http://schemas.microsoft.com/office/powerpoint/2010/main" val="17648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305342"/>
            <a:ext cx="824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/>
          </a:p>
          <a:p>
            <a:pPr lvl="0"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0"/>
            <a:ext cx="788436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параметры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привлечение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школьника в воспитательные ситуации;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качество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отношений (отношения детей к реалиям школьной жизни, к школе, к учителю, классу, совместным делам);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поисково-исследовательской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работе;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школьных и муниципальных конкурсах по гражданско-патриотической тематике;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количество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проводимых по гражданско-патриотическому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6.)участие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региональных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 гражданско-патриотических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направленностей.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Экономичность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lvl="0"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Экономичность проекта заключается в том, что данная модель функционирует на базе школы. Для этого предоставлен кабинет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в котором  имеются определенные условия для работы. Участники проекта могут пользоваться школьной библиотекой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ограничения реализации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риск в том, что, если проводить работу формально, ученики воспримут этот проект как обычный ряд мероприятий,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не затронет их ум и сердце. Чтобы этого не произошло, нужно приложить все усилия, опыт и знания, внедрить новые разнообразные и эффективные технологии для правильного и полного осуществления настоящего проекта по патриотическому воспитанию.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648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305342"/>
            <a:ext cx="8244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/>
              <a:t>Практическая значимость </a:t>
            </a:r>
            <a:r>
              <a:rPr lang="ru-RU" b="1" dirty="0" smtClean="0"/>
              <a:t>проекта</a:t>
            </a:r>
          </a:p>
          <a:p>
            <a:pPr lvl="0" algn="ctr"/>
            <a:endParaRPr lang="ru-RU" dirty="0"/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формированию информационной составляющей патриотического воспитания сможет продемонстрировать новые возможности при формировании патриотического характера мировоззрения у учащихся.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редложенные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эффективности и результатов патриотического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могут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использованы образовательными учреждениями с целью повышения качества образования и при формировании требований к кадрам, реализующим задачи патриотического воспитания.</a:t>
            </a:r>
          </a:p>
        </p:txBody>
      </p:sp>
      <p:pic>
        <p:nvPicPr>
          <p:cNvPr id="2050" name="Picture 2" descr="G:\DCIM\100MSDCF\DSC04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62202"/>
            <a:ext cx="4571999" cy="257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кабит\DSC026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7"/>
            <a:ext cx="4588769" cy="31506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абит\DSC026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130437"/>
            <a:ext cx="4588768" cy="3485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0" name="Picture 6" descr="C:\Users\User\Desktop\кабит\DSC026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30437"/>
            <a:ext cx="4876800" cy="3492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1" name="Picture 7" descr="C:\Users\User\Desktop\кабит\DSC0297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3232" r="13867"/>
          <a:stretch/>
        </p:blipFill>
        <p:spPr bwMode="auto">
          <a:xfrm>
            <a:off x="-300157" y="3861047"/>
            <a:ext cx="4872158" cy="32224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абит\DSC03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011524" y="2557429"/>
            <a:ext cx="5661248" cy="29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абит\DSC034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55" y="3498063"/>
            <a:ext cx="4157050" cy="337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кабит\DSC034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" y="1196752"/>
            <a:ext cx="604136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260648"/>
            <a:ext cx="6840760" cy="720080"/>
          </a:xfrm>
          <a:prstGeom prst="rect">
            <a:avLst/>
          </a:prstGeom>
          <a:noFill/>
        </p:spPr>
        <p:txBody>
          <a:bodyPr wrap="none" rtlCol="0">
            <a:prstTxWarp prst="textTriangleInverted">
              <a:avLst/>
            </a:prstTxWarp>
            <a:spAutoFit/>
          </a:bodyPr>
          <a:lstStyle/>
          <a:p>
            <a:r>
              <a:rPr lang="ru-RU" dirty="0" smtClean="0">
                <a:ln>
                  <a:solidFill>
                    <a:srgbClr val="00B0F0"/>
                  </a:solidFill>
                </a:ln>
              </a:rPr>
              <a:t>Выставка подобранных материалов</a:t>
            </a:r>
            <a:endParaRPr lang="ru-RU" dirty="0">
              <a:ln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314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кабит\DSC034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1409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кабит\DSC035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"/>
          <a:stretch/>
        </p:blipFill>
        <p:spPr bwMode="auto">
          <a:xfrm rot="-5400000">
            <a:off x="-830010" y="3954209"/>
            <a:ext cx="3460204" cy="24097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кабит\DSC035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5" t="8744" r="16352" b="5524"/>
          <a:stretch/>
        </p:blipFill>
        <p:spPr bwMode="auto">
          <a:xfrm rot="-5400000">
            <a:off x="5870579" y="3558179"/>
            <a:ext cx="3374148" cy="3172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4" name="Picture 4" descr="C:\Users\User\Desktop\кабит\DSC0353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8" r="17672"/>
          <a:stretch/>
        </p:blipFill>
        <p:spPr bwMode="auto">
          <a:xfrm rot="-5400000">
            <a:off x="2265775" y="3430970"/>
            <a:ext cx="3437415" cy="34334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кабит\DSC035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4875"/>
            <a:ext cx="2627784" cy="33957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кабит\DSC035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48" y="3476116"/>
            <a:ext cx="3048752" cy="33695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кабит\DSC035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0" y="3508000"/>
            <a:ext cx="3541138" cy="33695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кабит\DSC0356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r="4313"/>
          <a:stretch/>
        </p:blipFill>
        <p:spPr bwMode="auto">
          <a:xfrm>
            <a:off x="0" y="19833"/>
            <a:ext cx="9144000" cy="2905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кабит\DSC035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6" y="1007293"/>
            <a:ext cx="4307957" cy="24217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User\Desktop\кабит\DSC035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7199"/>
            <a:ext cx="4716016" cy="29908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C:\Users\User\Desktop\кабит\DSC035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28075"/>
            <a:ext cx="4716016" cy="2400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763688" y="332656"/>
            <a:ext cx="6770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Экспонаты  военных лет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548680"/>
            <a:ext cx="81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общества, модернизация общего образования и введение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 ставят новые задачи в области воспитания молодого поколения.</a:t>
            </a:r>
          </a:p>
          <a:p>
            <a:pPr indent="4572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свете этих задач повышается значимость патриотического воспитания учащихся общеобразовательных школ. Данное направление воспитания должно внести весомый, а в некоторых случаях и решающий вклад в дело формирования достойных граждан, подготовки умелых и сильных защитников Отечества.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- это многоплановая, систематическая, целенаправленная и скоординированная деятельность школы, общественных объединений и организаций по формированию у учащихся высокого патриотического сознания, чувства верности своему Отечеству, готовности к выполнению гражданского долга, важнейших конституционных обязанностей по защите интересов общества.</a:t>
            </a:r>
          </a:p>
          <a:p>
            <a:pPr indent="4572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средством воспитания гражданина и патриота в современных условиях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содружество подростков и педагогов, связанных едиными задачами, деятельностью, гуманными отношениями. Именно здесь сохраняется нить поколений педагогов, выпускников, родителей, всех тех, кто причастен к процессу обучения и воспитания. Обращение к духовному опыту предшествующих поколений – важнейший фактор формирования нравственности и патриотизма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автор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проекта, уверена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при его реализации в детях будет заложено начало понимания высоких гражданско - патриотических чувств: любовь к Отечеству, чувство гордости за свой народ, его историю, традиции, культурные достижения, чувство национальной гордости и любви к своей малой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Родине, которые будут формироваться на уроках гражданственности Донбасса в кабинете гражданско-патриотического  воспитания.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кабит\DSC03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15" y="0"/>
            <a:ext cx="5607523" cy="118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абит\DSC035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99"/>
          <a:stretch/>
        </p:blipFill>
        <p:spPr bwMode="auto">
          <a:xfrm>
            <a:off x="4211960" y="1412776"/>
            <a:ext cx="5053468" cy="53792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абит\2FgyqQ1YBK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2" b="10336"/>
          <a:stretch/>
        </p:blipFill>
        <p:spPr bwMode="auto">
          <a:xfrm>
            <a:off x="-22595" y="1412776"/>
            <a:ext cx="3710440" cy="53792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кабит\DSC03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150" y="2500491"/>
            <a:ext cx="9749949" cy="1857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User\Desktop\кабит\DSC036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12575"/>
            <a:ext cx="4172273" cy="2345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3" name="Picture 5" descr="C:\Users\User\Desktop\кабит\DSC036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 t="4182" r="20095"/>
          <a:stretch/>
        </p:blipFill>
        <p:spPr bwMode="auto">
          <a:xfrm>
            <a:off x="3869531" y="-228600"/>
            <a:ext cx="5579269" cy="2361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4" name="Picture 6" descr="C:\Users\User\Desktop\кабит\DSC036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149" y="4700080"/>
            <a:ext cx="9749950" cy="2345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33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кабит\DSC03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-215459"/>
            <a:ext cx="4444752" cy="31207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2051" name="Picture 3" descr="C:\Users\User\Desktop\кабит\DSC030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r="22384"/>
          <a:stretch/>
        </p:blipFill>
        <p:spPr bwMode="auto">
          <a:xfrm>
            <a:off x="179512" y="120313"/>
            <a:ext cx="4142510" cy="3120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 descr="C:\Users\User\Desktop\кабит\DSC038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95250"/>
            <a:ext cx="5868566" cy="36504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33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кабит\DSC03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3573016"/>
            <a:ext cx="4732783" cy="353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кабит\DSC03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960" y="-228217"/>
            <a:ext cx="4721944" cy="351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кабит\DSC03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7"/>
            <a:ext cx="4700510" cy="351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кабит\DSC03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166564"/>
            <a:ext cx="4732784" cy="3451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900igr.net/up/datas/62011/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0"/>
            <a:ext cx="824440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 </a:t>
            </a:r>
            <a:endParaRPr lang="ru-RU" b="1" dirty="0" smtClean="0"/>
          </a:p>
          <a:p>
            <a:pPr lvl="0" algn="just"/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кабинета гражданско-патриотического воспитания, с целью формирование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 гражданственности, патриотизма, активной жизненной позиции для успешной их социализации посредством вовлечения  обучающихся, педагогов, родителей в активную деятельность по патриотическому воспитанию.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патриотические чувства и сознание обучающихся;  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гражданственности,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толерантности, определяющие  модель их жизненного поведения;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 и раз­вивать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гордости 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Республику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народ;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героическое прошлое нашей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долга перед Родиной, чувство привязанности к тем местам, где человек родился и вырос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ценностно-ориентированных качеств личности, обеспечение условий для самовыражения обучающихся, их творческой активности;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эффективной системы  патриотического воспитания, обеспечивающей оптимальные условия развития у каждого учащегося верности Отечеству, готовности приносить пользу обществу и государству;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сознании и чувствах воспитанников патриотических  ценностей, взглядов и убеждений.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648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83971113"/>
              </p:ext>
            </p:extLst>
          </p:nvPr>
        </p:nvGraphicFramePr>
        <p:xfrm>
          <a:off x="685800" y="980729"/>
          <a:ext cx="7772400" cy="352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085184"/>
            <a:ext cx="6296744" cy="5536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04664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869160"/>
            <a:ext cx="457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для разработки проекта: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ООН о правах ребёнка.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ДНР "Об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патриотического воспитания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школьников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-1"/>
            <a:ext cx="806489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этапы проекта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Проект реализуется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10  октября 2014 года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этап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- декабрь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Цель: подготовка условий создания кабинета гражданско-патриотического  воспитания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нормативную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базу.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обсудить  проект кабинета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гражданско-патриотического воспитания.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материально-технические, педагогические условия реализации проекта.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методики по основным направлениям проекта.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2016г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Цель: реализация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создания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 гражданско-патриотического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Задачи: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Отработать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деятельности, наиболее эффективные формы и методы воспитательного воздействия.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патриотического воспитания.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патриотическому воспитанию.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укреплять связи и отношения школы с  учреждениями дополнительного образования, культуры и социумом.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систему патриотического воспитания представителей всех субъектов образовательной деятельности.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мониторинг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Отслеживание и анализ результатов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2017г.- постоянно.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анализ итогов реализации проекта.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Задачи: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коррекцию затруднений в реализации проекта.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Спланировать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на следующий период. 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332656"/>
            <a:ext cx="78843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будет способствовать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-повышению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ценностного отношения учащихся школы к проблемам патриотического развития; 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-совершенствованию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действующей системы работы школы по патриотическому воспитанию подрастающего поколения; 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-использованию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эффективных форм патриотического воспитания учащихся в учебной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внеучебной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школы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проекта, их социальная и воспитательная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реализации проекта ожидается: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 гражданско-патриотического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гражданско-патриотического воспитания;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систему гражданско-патриотического воспитания представителей всех субъектов образовательной деятельности;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изучению материалов о Великой Отечественной войне;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к боевым и трудовым традициям народа;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активную поисковую, научно-исследовательскую, творческую деятельность;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сфере: развитие творческих способностей обучающихся;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историко-краеведческой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осознание ответственности за судьбу страны, формирование гордости за сопричастность к деяниям предыдущих поколений;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социальной: способность к самореализации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государства, формирование активной жизненной позиции; знание и соблюдение норм правового государства;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духовно-нравственной сфере: осознание обучающимися высших ценностей, идеалов, ориентиров, способность руководствоваться ими в практической деятельности.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648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88639"/>
            <a:ext cx="824440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проекта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кабинета гражданско-патриотического  воспитания 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материалов 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серии стендов по патриотическому воспитанию «Ветеран живет рядом».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исторического панно «Бессмертный полк».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памятного стенда  «Донбасс скорбит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погибшим выпускникам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в результате вооруженного конфликта 2014г.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учащимися государственной символики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воспитательных мероприятий, патриотических встреч, уроков гражданственности Донбасса.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учащихся чувства любви к Родине, родному краю, школе.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у школьников готовности к защите Родины.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Воспитание уважения школьников к подвигу ветеранов войны.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творческого потенциала школьников.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интереса к изучению истории своего родного края и Отечества.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укрепление физического и духовного здоровья учащихся, повышение эффективности деятельности по охране здоровья учащихся.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общественности к участию в работе по патриотическому воспитанию 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17648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0"/>
            <a:ext cx="79563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учреждении, как в образовательной системе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кабинета по патриотическому воспитанию;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содержания патриотического воспитания;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в работу патриотического воспитания представителей всех субъектов образовательной деятельности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образе ученика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познавательной сфере: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творческих способностей;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историко-краеведческой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осознание ответственности за судьбу страны, формирование гордости за сопричастность к деяниям предыдущих поколений;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социальной: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способность к самореализации в пространстве российского государства, формирование активной жизненной позиции; знание и соблюдение норм правового государства;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духовно-нравственной сфере: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осознание обучающимися высших ценностей, идеалов, ориентиров, способность руководствоваться ими в практической деятельности.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отражает необходимый обществу и государству социальный заказ на воспитание гражданина своей Родины, патриота с активной жизненной позицией. Конечным результатом реализации Проекта должна стать активная гражданская позиция и патриотическое сознание обучающихся, как основа личности гражданина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бит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0"/>
            <a:ext cx="795637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подведения итогов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выставки, конкурсы, самостоятельная поисковая или исследовательская  работа, коллективная  работа, общественные акции, соревнования.</a:t>
            </a:r>
          </a:p>
          <a:p>
            <a:pPr algn="ctr"/>
            <a:endParaRPr lang="be-BY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e-BY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 часть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просмотр видеофильмов и фотоматериалов;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акции памяти;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творческие конкурсы, викторины;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экскурсии к памятникам воинов – освободителей,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местам Боевой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Славы;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уроки мужества с приглашением ветеранов войны;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общественные акции;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сбор и оформление информации о ветеранах войны и тружениках тыла;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Памяти;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облагораживание территории вокруг памятников воинам;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помощь престарелым людям;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и проведение концертов, вечеров встреч;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материалов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видеофильма 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ветеранах ВОВ;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поисковая работа по пополнению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Патриотическое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школьников в нашей школе — это систематическая и целенаправленная деятельность по формированию у учащихся высокого патриотического сознания, чувства верности своему Отечеству, готовности к выполнению гражданского долга и конституционных обязанностей по защите интересов Родины. Патриотическое воспитание направлено на формирование и развитие личности, обладающей качествами гражданина – патриота Родины и способной успешно выполнять гражданские обязанности в мирное и военное время.</a:t>
            </a:r>
          </a:p>
        </p:txBody>
      </p:sp>
    </p:spTree>
    <p:extLst>
      <p:ext uri="{BB962C8B-B14F-4D97-AF65-F5344CB8AC3E}">
        <p14:creationId xmlns:p14="http://schemas.microsoft.com/office/powerpoint/2010/main" val="11640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1345</Words>
  <Application>Microsoft Office PowerPoint</Application>
  <PresentationFormat>Экран (4:3)</PresentationFormat>
  <Paragraphs>213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Ученик</cp:lastModifiedBy>
  <cp:revision>29</cp:revision>
  <dcterms:created xsi:type="dcterms:W3CDTF">2017-11-14T13:07:30Z</dcterms:created>
  <dcterms:modified xsi:type="dcterms:W3CDTF">2017-11-16T09:10:18Z</dcterms:modified>
</cp:coreProperties>
</file>