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1" r:id="rId2"/>
  </p:sldMasterIdLst>
  <p:notesMasterIdLst>
    <p:notesMasterId r:id="rId22"/>
  </p:notesMasterIdLst>
  <p:sldIdLst>
    <p:sldId id="307" r:id="rId3"/>
    <p:sldId id="308" r:id="rId4"/>
    <p:sldId id="309" r:id="rId5"/>
    <p:sldId id="310" r:id="rId6"/>
    <p:sldId id="311" r:id="rId7"/>
    <p:sldId id="257" r:id="rId8"/>
    <p:sldId id="303" r:id="rId9"/>
    <p:sldId id="274" r:id="rId10"/>
    <p:sldId id="296" r:id="rId11"/>
    <p:sldId id="276" r:id="rId12"/>
    <p:sldId id="297" r:id="rId13"/>
    <p:sldId id="295" r:id="rId14"/>
    <p:sldId id="278" r:id="rId15"/>
    <p:sldId id="300" r:id="rId16"/>
    <p:sldId id="294" r:id="rId17"/>
    <p:sldId id="293" r:id="rId18"/>
    <p:sldId id="312" r:id="rId19"/>
    <p:sldId id="314" r:id="rId20"/>
    <p:sldId id="301" r:id="rId21"/>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24" autoAdjust="0"/>
  </p:normalViewPr>
  <p:slideViewPr>
    <p:cSldViewPr>
      <p:cViewPr varScale="1">
        <p:scale>
          <a:sx n="70" d="100"/>
          <a:sy n="70" d="100"/>
        </p:scale>
        <p:origin x="-1224" y="-90"/>
      </p:cViewPr>
      <p:guideLst>
        <p:guide orient="horz" pos="2160"/>
        <p:guide pos="2880"/>
      </p:guideLst>
    </p:cSldViewPr>
  </p:slideViewPr>
  <p:outlineViewPr>
    <p:cViewPr>
      <p:scale>
        <a:sx n="33" d="100"/>
        <a:sy n="33" d="100"/>
      </p:scale>
      <p:origin x="42" y="0"/>
    </p:cViewPr>
  </p:outlineViewPr>
  <p:notesTextViewPr>
    <p:cViewPr>
      <p:scale>
        <a:sx n="1" d="1"/>
        <a:sy n="1" d="1"/>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CDD4EB75-32E2-4B16-8067-64F05C4E243E}" type="datetimeFigureOut">
              <a:rPr lang="ru-RU"/>
              <a:pPr>
                <a:defRPr/>
              </a:pPr>
              <a:t>12.03.2020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2017F1E-BCA0-4EF5-A4FC-50A3A2DB45B3}"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Образ слайда 1"/>
          <p:cNvSpPr>
            <a:spLocks noGrp="1" noRot="1" noChangeAspect="1" noTextEdit="1"/>
          </p:cNvSpPr>
          <p:nvPr>
            <p:ph type="sldImg"/>
          </p:nvPr>
        </p:nvSpPr>
        <p:spPr bwMode="auto">
          <a:noFill/>
          <a:ln>
            <a:solidFill>
              <a:srgbClr val="000000"/>
            </a:solidFill>
            <a:miter lim="800000"/>
            <a:headEnd/>
            <a:tailEnd/>
          </a:ln>
        </p:spPr>
      </p:sp>
      <p:sp>
        <p:nvSpPr>
          <p:cNvPr id="28674"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28675" name="Номер слайда 3"/>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C8577916-EB2A-4285-BC73-235668856C20}" type="slidenum">
              <a:rPr lang="ru-RU" altLang="ru-RU" sz="1200">
                <a:latin typeface="Calibri" pitchFamily="34" charset="0"/>
              </a:rPr>
              <a:pPr algn="r"/>
              <a:t>2</a:t>
            </a:fld>
            <a:endParaRPr lang="ru-RU" altLang="ru-RU" sz="120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Образ слайда 1"/>
          <p:cNvSpPr>
            <a:spLocks noGrp="1" noRot="1" noChangeAspect="1" noTextEdit="1"/>
          </p:cNvSpPr>
          <p:nvPr>
            <p:ph type="sldImg"/>
          </p:nvPr>
        </p:nvSpPr>
        <p:spPr bwMode="auto">
          <a:noFill/>
          <a:ln>
            <a:solidFill>
              <a:srgbClr val="000000"/>
            </a:solidFill>
            <a:miter lim="800000"/>
            <a:headEnd/>
            <a:tailEnd/>
          </a:ln>
        </p:spPr>
      </p:sp>
      <p:sp>
        <p:nvSpPr>
          <p:cNvPr id="36866"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36867"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73E8F7C-9C16-4D7E-A295-57A264637E9A}" type="slidenum">
              <a:rPr lang="ru-RU" altLang="ru-RU" smtClean="0">
                <a:solidFill>
                  <a:srgbClr val="000000"/>
                </a:solidFill>
                <a:latin typeface="Arial" charset="0"/>
                <a:cs typeface="Arial" charset="0"/>
              </a:rPr>
              <a:pPr fontAlgn="base">
                <a:spcBef>
                  <a:spcPct val="0"/>
                </a:spcBef>
                <a:spcAft>
                  <a:spcPct val="0"/>
                </a:spcAft>
              </a:pPr>
              <a:t>9</a:t>
            </a:fld>
            <a:endParaRPr lang="ru-RU" altLang="ru-RU" smtClean="0">
              <a:solidFill>
                <a:srgbClr val="000000"/>
              </a:solidFill>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lvl1pPr>
              <a:defRPr/>
            </a:lvl1pPr>
          </a:lstStyle>
          <a:p>
            <a:pPr>
              <a:defRPr/>
            </a:pPr>
            <a:fld id="{987C5378-7F1D-4CF4-8CED-EAE32F9A9C29}" type="datetimeFigureOut">
              <a:rPr lang="ru-RU"/>
              <a:pPr>
                <a:defRPr/>
              </a:pPr>
              <a:t>12.03.2020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0C4D1162-A750-4808-810D-407E42FFDB47}"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19FC27DB-BC78-4687-8DE1-F1DE7668368B}" type="datetimeFigureOut">
              <a:rPr lang="ru-RU"/>
              <a:pPr>
                <a:defRPr/>
              </a:pPr>
              <a:t>12.03.2020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66BBF374-A9E8-4CB2-B97C-AB031F764FD9}"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1D172D1D-281C-4B30-BFD0-E58306A9C300}" type="datetimeFigureOut">
              <a:rPr lang="ru-RU"/>
              <a:pPr>
                <a:defRPr/>
              </a:pPr>
              <a:t>12.03.2020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41A9CF0B-061C-48C5-96DD-204566C2F85E}" type="slidenum">
              <a:rPr lang="ru-RU"/>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lvl1pPr>
              <a:defRPr/>
            </a:lvl1pPr>
          </a:lstStyle>
          <a:p>
            <a:pPr>
              <a:defRPr/>
            </a:pPr>
            <a:fld id="{F7C93A68-8410-4866-8D01-9A5F4B2857A4}" type="datetimeFigureOut">
              <a:rPr lang="ru-RU"/>
              <a:pPr>
                <a:defRPr/>
              </a:pPr>
              <a:t>12.03.2020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E38149A4-3D2E-4371-86D3-5658974E3BB0}" type="slidenum">
              <a:rPr lang="ru-RU"/>
              <a:pPr>
                <a:defRPr/>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BBAAF1F5-27A9-4A3D-BFE8-A48401EE3B66}" type="datetimeFigureOut">
              <a:rPr lang="ru-RU"/>
              <a:pPr>
                <a:defRPr/>
              </a:pPr>
              <a:t>12.03.2020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278E4AAD-679F-4D87-9847-50ABEC74544D}" type="slidenum">
              <a:rPr lang="ru-RU"/>
              <a:pPr>
                <a:defRPr/>
              </a:pPr>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lvl1pPr>
              <a:defRPr/>
            </a:lvl1pPr>
          </a:lstStyle>
          <a:p>
            <a:pPr>
              <a:defRPr/>
            </a:pPr>
            <a:fld id="{DACA0E2D-AA51-4013-AC7F-3C59CA7BE4A0}" type="datetimeFigureOut">
              <a:rPr lang="ru-RU"/>
              <a:pPr>
                <a:defRPr/>
              </a:pPr>
              <a:t>12.03.2020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3181B75B-8006-4DA5-87D2-8343EE43A249}" type="slidenum">
              <a:rPr lang="ru-RU"/>
              <a:pPr>
                <a:defRPr/>
              </a:pPr>
              <a:t>‹#›</a:t>
            </a:fld>
            <a:endParaRPr 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3"/>
          <p:cNvSpPr>
            <a:spLocks noGrp="1"/>
          </p:cNvSpPr>
          <p:nvPr>
            <p:ph type="dt" sz="half" idx="10"/>
          </p:nvPr>
        </p:nvSpPr>
        <p:spPr/>
        <p:txBody>
          <a:bodyPr/>
          <a:lstStyle>
            <a:lvl1pPr>
              <a:defRPr/>
            </a:lvl1pPr>
          </a:lstStyle>
          <a:p>
            <a:pPr>
              <a:defRPr/>
            </a:pPr>
            <a:fld id="{8EB2717A-8904-4E47-B1A1-BDF8690B0229}" type="datetimeFigureOut">
              <a:rPr lang="ru-RU"/>
              <a:pPr>
                <a:defRPr/>
              </a:pPr>
              <a:t>12.03.2020</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69315978-BD1B-460A-B4BD-900DB24A106D}" type="slidenum">
              <a:rPr lang="ru-RU"/>
              <a:pPr>
                <a:defRPr/>
              </a:pPr>
              <a:t>‹#›</a:t>
            </a:fld>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3"/>
          <p:cNvSpPr>
            <a:spLocks noGrp="1"/>
          </p:cNvSpPr>
          <p:nvPr>
            <p:ph type="dt" sz="half" idx="10"/>
          </p:nvPr>
        </p:nvSpPr>
        <p:spPr/>
        <p:txBody>
          <a:bodyPr/>
          <a:lstStyle>
            <a:lvl1pPr>
              <a:defRPr/>
            </a:lvl1pPr>
          </a:lstStyle>
          <a:p>
            <a:pPr>
              <a:defRPr/>
            </a:pPr>
            <a:fld id="{549C35AC-CA08-4309-952D-4C7B45EBFF89}" type="datetimeFigureOut">
              <a:rPr lang="ru-RU"/>
              <a:pPr>
                <a:defRPr/>
              </a:pPr>
              <a:t>12.03.2020</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EC2820CA-9D37-4D2D-9E61-AC657180D05B}" type="slidenum">
              <a:rPr lang="ru-RU"/>
              <a:pPr>
                <a:defRPr/>
              </a:pPr>
              <a:t>‹#›</a:t>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3"/>
          <p:cNvSpPr>
            <a:spLocks noGrp="1"/>
          </p:cNvSpPr>
          <p:nvPr>
            <p:ph type="dt" sz="half" idx="10"/>
          </p:nvPr>
        </p:nvSpPr>
        <p:spPr/>
        <p:txBody>
          <a:bodyPr/>
          <a:lstStyle>
            <a:lvl1pPr>
              <a:defRPr/>
            </a:lvl1pPr>
          </a:lstStyle>
          <a:p>
            <a:pPr>
              <a:defRPr/>
            </a:pPr>
            <a:fld id="{144E96B5-FA95-469A-99E8-429D5CAC5A5C}" type="datetimeFigureOut">
              <a:rPr lang="ru-RU"/>
              <a:pPr>
                <a:defRPr/>
              </a:pPr>
              <a:t>12.03.2020</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C29C0A07-EB50-48EA-B0B3-A8A3229C51C9}" type="slidenum">
              <a:rPr lang="ru-RU"/>
              <a:pPr>
                <a:defRPr/>
              </a:pPr>
              <a:t>‹#›</a:t>
            </a:fld>
            <a:endParaRPr 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50BA675C-87BA-4883-912E-6C750A28B876}" type="datetimeFigureOut">
              <a:rPr lang="ru-RU"/>
              <a:pPr>
                <a:defRPr/>
              </a:pPr>
              <a:t>12.03.2020</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D866BA2F-4AE3-4F69-A5CC-85B8232D1AF7}" type="slidenum">
              <a:rPr lang="ru-RU"/>
              <a:pPr>
                <a:defRPr/>
              </a:pPr>
              <a:t>‹#›</a:t>
            </a:fld>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fld id="{653CD68A-E9A4-43B1-BC52-086251A4A17A}" type="datetimeFigureOut">
              <a:rPr lang="ru-RU"/>
              <a:pPr>
                <a:defRPr/>
              </a:pPr>
              <a:t>12.03.2020</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323BBA82-042A-45F6-9A28-87804A226CEA}"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D085D56B-7135-4FE3-A769-9DA57E391E32}" type="datetimeFigureOut">
              <a:rPr lang="ru-RU"/>
              <a:pPr>
                <a:defRPr/>
              </a:pPr>
              <a:t>12.03.2020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3A6745AE-D32D-4E5C-BEBA-91B7E132D5CF}" type="slidenum">
              <a:rPr lang="ru-RU"/>
              <a:pPr>
                <a:defRPr/>
              </a:pPr>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fld id="{0A328712-5704-40C2-8DB5-9E6DCE97ACC4}" type="datetimeFigureOut">
              <a:rPr lang="ru-RU"/>
              <a:pPr>
                <a:defRPr/>
              </a:pPr>
              <a:t>12.03.2020</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A5011E11-0C0C-40D8-98A0-17CF19658700}" type="slidenum">
              <a:rPr lang="ru-RU"/>
              <a:pPr>
                <a:defRPr/>
              </a:pPr>
              <a:t>‹#›</a:t>
            </a:fld>
            <a:endParaRPr lang="ru-RU"/>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590214DF-BF75-466C-BC4A-C5E8A62DAFC3}" type="datetimeFigureOut">
              <a:rPr lang="ru-RU"/>
              <a:pPr>
                <a:defRPr/>
              </a:pPr>
              <a:t>12.03.2020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540D7419-005E-4802-A466-7986B5F53608}" type="slidenum">
              <a:rPr lang="ru-RU"/>
              <a:pPr>
                <a:defRPr/>
              </a:pPr>
              <a:t>‹#›</a:t>
            </a:fld>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3F2CFD7F-B456-42CB-BC56-010C15FB9785}" type="datetimeFigureOut">
              <a:rPr lang="ru-RU"/>
              <a:pPr>
                <a:defRPr/>
              </a:pPr>
              <a:t>12.03.2020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55139861-0742-4E94-B141-78BB3BD3DE00}"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lvl1pPr>
              <a:defRPr/>
            </a:lvl1pPr>
          </a:lstStyle>
          <a:p>
            <a:pPr>
              <a:defRPr/>
            </a:pPr>
            <a:fld id="{32D0BF1A-538C-4E1F-B34E-110530BECF99}" type="datetimeFigureOut">
              <a:rPr lang="ru-RU"/>
              <a:pPr>
                <a:defRPr/>
              </a:pPr>
              <a:t>12.03.2020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6CCCD28A-EF51-4D42-95F5-ACD8BD710789}"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3"/>
          <p:cNvSpPr>
            <a:spLocks noGrp="1"/>
          </p:cNvSpPr>
          <p:nvPr>
            <p:ph type="dt" sz="half" idx="10"/>
          </p:nvPr>
        </p:nvSpPr>
        <p:spPr/>
        <p:txBody>
          <a:bodyPr/>
          <a:lstStyle>
            <a:lvl1pPr>
              <a:defRPr/>
            </a:lvl1pPr>
          </a:lstStyle>
          <a:p>
            <a:pPr>
              <a:defRPr/>
            </a:pPr>
            <a:fld id="{0AB87198-4B52-4CEA-AB90-987BDD6F7362}" type="datetimeFigureOut">
              <a:rPr lang="ru-RU"/>
              <a:pPr>
                <a:defRPr/>
              </a:pPr>
              <a:t>12.03.2020</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4F7C34FD-F0F7-4755-BD84-F64362FD57E4}"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3"/>
          <p:cNvSpPr>
            <a:spLocks noGrp="1"/>
          </p:cNvSpPr>
          <p:nvPr>
            <p:ph type="dt" sz="half" idx="10"/>
          </p:nvPr>
        </p:nvSpPr>
        <p:spPr/>
        <p:txBody>
          <a:bodyPr/>
          <a:lstStyle>
            <a:lvl1pPr>
              <a:defRPr/>
            </a:lvl1pPr>
          </a:lstStyle>
          <a:p>
            <a:pPr>
              <a:defRPr/>
            </a:pPr>
            <a:fld id="{67651E42-62F8-4CAF-B97D-3DA3790EC3D3}" type="datetimeFigureOut">
              <a:rPr lang="ru-RU"/>
              <a:pPr>
                <a:defRPr/>
              </a:pPr>
              <a:t>12.03.2020</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4D277BE7-97F5-4AFE-A908-8B843013C28A}"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3"/>
          <p:cNvSpPr>
            <a:spLocks noGrp="1"/>
          </p:cNvSpPr>
          <p:nvPr>
            <p:ph type="dt" sz="half" idx="10"/>
          </p:nvPr>
        </p:nvSpPr>
        <p:spPr/>
        <p:txBody>
          <a:bodyPr/>
          <a:lstStyle>
            <a:lvl1pPr>
              <a:defRPr/>
            </a:lvl1pPr>
          </a:lstStyle>
          <a:p>
            <a:pPr>
              <a:defRPr/>
            </a:pPr>
            <a:fld id="{D305ABC1-6C14-4B71-A65D-7E48C706FBEB}" type="datetimeFigureOut">
              <a:rPr lang="ru-RU"/>
              <a:pPr>
                <a:defRPr/>
              </a:pPr>
              <a:t>12.03.2020</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30AA016F-B316-4C33-8629-C327187488A4}"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26B3F830-F20B-4344-8931-48316A4EFB84}" type="datetimeFigureOut">
              <a:rPr lang="ru-RU"/>
              <a:pPr>
                <a:defRPr/>
              </a:pPr>
              <a:t>12.03.2020</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27362350-6241-4AFB-A6CA-EF9607238B61}"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fld id="{B484070E-B91F-4C29-A0AB-5A508857DB0E}" type="datetimeFigureOut">
              <a:rPr lang="ru-RU"/>
              <a:pPr>
                <a:defRPr/>
              </a:pPr>
              <a:t>12.03.2020</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6164EC6F-B215-4E69-8821-F3DF636B4148}"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fld id="{30529858-F68F-43B3-A9C5-5D707787939D}" type="datetimeFigureOut">
              <a:rPr lang="ru-RU"/>
              <a:pPr>
                <a:defRPr/>
              </a:pPr>
              <a:t>12.03.2020</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308128FA-B836-4ABD-AA0F-73351D59771F}"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2FDDF435-4F4B-40AD-BCD7-C4D863613A47}" type="datetimeFigureOut">
              <a:rPr lang="ru-RU"/>
              <a:pPr>
                <a:defRPr/>
              </a:pPr>
              <a:t>12.03.2020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00146C0-07B9-4F70-B32A-EF1BD43BAE1A}" type="slidenum">
              <a:rPr lang="ru-RU"/>
              <a:pPr>
                <a:defRPr/>
              </a:pPr>
              <a:t>‹#›</a:t>
            </a:fld>
            <a:endParaRPr lang="ru-RU"/>
          </a:p>
        </p:txBody>
      </p:sp>
    </p:spTree>
  </p:cSld>
  <p:clrMap bg1="dk1" tx1="lt1" bg2="dk2" tx2="lt2" accent1="accent1" accent2="accent2" accent3="accent3" accent4="accent4" accent5="accent5" accent6="accent6" hlink="hlink" folHlink="folHlink"/>
  <p:sldLayoutIdLst>
    <p:sldLayoutId id="2147483682" r:id="rId1"/>
    <p:sldLayoutId id="2147483681" r:id="rId2"/>
    <p:sldLayoutId id="2147483680" r:id="rId3"/>
    <p:sldLayoutId id="2147483679" r:id="rId4"/>
    <p:sldLayoutId id="2147483678" r:id="rId5"/>
    <p:sldLayoutId id="2147483677" r:id="rId6"/>
    <p:sldLayoutId id="2147483676" r:id="rId7"/>
    <p:sldLayoutId id="2147483675" r:id="rId8"/>
    <p:sldLayoutId id="2147483674" r:id="rId9"/>
    <p:sldLayoutId id="2147483673" r:id="rId10"/>
    <p:sldLayoutId id="2147483672"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314"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3315"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0975CE06-9EBE-4C94-A472-930966A223E9}" type="datetimeFigureOut">
              <a:rPr lang="ru-RU"/>
              <a:pPr>
                <a:defRPr/>
              </a:pPr>
              <a:t>12.03.2020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FB0B04F2-7AB5-43D8-A779-14FED25D668E}" type="slidenum">
              <a:rPr lang="ru-RU"/>
              <a:pPr>
                <a:defRPr/>
              </a:pPr>
              <a:t>‹#›</a:t>
            </a:fld>
            <a:endParaRPr lang="ru-RU"/>
          </a:p>
        </p:txBody>
      </p:sp>
    </p:spTree>
  </p:cSld>
  <p:clrMap bg1="dk1" tx1="lt1" bg2="dk2" tx2="lt2" accent1="accent1" accent2="accent2" accent3="accent3" accent4="accent4" accent5="accent5" accent6="accent6" hlink="hlink" folHlink="folHlink"/>
  <p:sldLayoutIdLst>
    <p:sldLayoutId id="2147483693" r:id="rId1"/>
    <p:sldLayoutId id="2147483692" r:id="rId2"/>
    <p:sldLayoutId id="2147483691" r:id="rId3"/>
    <p:sldLayoutId id="2147483690" r:id="rId4"/>
    <p:sldLayoutId id="2147483689" r:id="rId5"/>
    <p:sldLayoutId id="2147483688" r:id="rId6"/>
    <p:sldLayoutId id="2147483687" r:id="rId7"/>
    <p:sldLayoutId id="2147483686" r:id="rId8"/>
    <p:sldLayoutId id="2147483685" r:id="rId9"/>
    <p:sldLayoutId id="2147483684" r:id="rId10"/>
    <p:sldLayoutId id="214748368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hyperlink" Target="mailto:grishaeva66@mail.ru" TargetMode="External"/></Relationships>
</file>

<file path=ppt/slides/_rels/slide10.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slide" Target="slide12.xml"/></Relationships>
</file>

<file path=ppt/slides/_rels/slide11.xml.rels><?xml version="1.0" encoding="UTF-8" standalone="yes"?>
<Relationships xmlns="http://schemas.openxmlformats.org/package/2006/relationships"><Relationship Id="rId8" Type="http://schemas.openxmlformats.org/officeDocument/2006/relationships/slide" Target="slide13.xml"/><Relationship Id="rId3" Type="http://schemas.openxmlformats.org/officeDocument/2006/relationships/image" Target="../media/image9.gif"/><Relationship Id="rId7" Type="http://schemas.openxmlformats.org/officeDocument/2006/relationships/image" Target="../media/image13.emf"/><Relationship Id="rId2" Type="http://schemas.openxmlformats.org/officeDocument/2006/relationships/image" Target="../media/image5.png"/><Relationship Id="rId1" Type="http://schemas.openxmlformats.org/officeDocument/2006/relationships/slideLayout" Target="../slideLayouts/slideLayout15.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10.emf"/></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Layout" Target="../slideLayouts/slideLayout13.xml"/><Relationship Id="rId5" Type="http://schemas.openxmlformats.org/officeDocument/2006/relationships/slide" Target="slide13.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5.png"/><Relationship Id="rId1" Type="http://schemas.openxmlformats.org/officeDocument/2006/relationships/slideLayout" Target="../slideLayouts/slideLayout18.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7.png"/><Relationship Id="rId1" Type="http://schemas.openxmlformats.org/officeDocument/2006/relationships/slideLayout" Target="../slideLayouts/slideLayout13.xml"/><Relationship Id="rId5" Type="http://schemas.openxmlformats.org/officeDocument/2006/relationships/image" Target="../media/image22.emf"/><Relationship Id="rId4" Type="http://schemas.openxmlformats.org/officeDocument/2006/relationships/image" Target="../media/image21.emf"/></Relationships>
</file>

<file path=ppt/slides/_rels/slide16.xml.rels><?xml version="1.0" encoding="UTF-8" standalone="yes"?>
<Relationships xmlns="http://schemas.openxmlformats.org/package/2006/relationships"><Relationship Id="rId3" Type="http://schemas.openxmlformats.org/officeDocument/2006/relationships/hyperlink" Target="../AppData/Local/Temp/1%20&#1082;&#1083;&#1072;&#1089;&#1089;" TargetMode="External"/><Relationship Id="rId2" Type="http://schemas.openxmlformats.org/officeDocument/2006/relationships/image" Target="../media/image5.png"/><Relationship Id="rId1" Type="http://schemas.openxmlformats.org/officeDocument/2006/relationships/slideLayout" Target="../slideLayouts/slideLayout18.xml"/><Relationship Id="rId6" Type="http://schemas.openxmlformats.org/officeDocument/2006/relationships/hyperlink" Target="../AppData/Local/Temp/4%20&#1082;&#1083;&#1072;&#1089;&#1089;" TargetMode="External"/><Relationship Id="rId5" Type="http://schemas.openxmlformats.org/officeDocument/2006/relationships/hyperlink" Target="../AppData/Local/Temp/3%20&#1082;&#1083;&#1072;&#1089;&#1089;" TargetMode="External"/><Relationship Id="rId4" Type="http://schemas.openxmlformats.org/officeDocument/2006/relationships/hyperlink" Target="../AppData/Local/Temp/2%20&#1082;&#1083;&#1072;&#1089;&#1089;"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3.xml"/><Relationship Id="rId1" Type="http://schemas.openxmlformats.org/officeDocument/2006/relationships/vmlDrawing" Target="../drawings/vmlDrawing1.vml"/><Relationship Id="rId5" Type="http://schemas.openxmlformats.org/officeDocument/2006/relationships/image" Target="../media/image24.emf"/><Relationship Id="rId4" Type="http://schemas.openxmlformats.org/officeDocument/2006/relationships/oleObject" Target="../embeddings/oleObject1.bin"/></Relationships>
</file>

<file path=ppt/slides/_rels/slide18.xml.rels><?xml version="1.0" encoding="UTF-8" standalone="yes"?>
<Relationships xmlns="http://schemas.openxmlformats.org/package/2006/relationships"><Relationship Id="rId3" Type="http://schemas.openxmlformats.org/officeDocument/2006/relationships/hyperlink" Target="https://proshkolu.ru/user/grishaeva66/" TargetMode="External"/><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8.xml"/><Relationship Id="rId5" Type="http://schemas.openxmlformats.org/officeDocument/2006/relationships/slide" Target="slide10.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Рисунок 5"/>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6626" name="TextBox 6"/>
          <p:cNvSpPr txBox="1">
            <a:spLocks noChangeArrowheads="1"/>
          </p:cNvSpPr>
          <p:nvPr/>
        </p:nvSpPr>
        <p:spPr bwMode="auto">
          <a:xfrm>
            <a:off x="2555875" y="74613"/>
            <a:ext cx="4321175" cy="523875"/>
          </a:xfrm>
          <a:prstGeom prst="rect">
            <a:avLst/>
          </a:prstGeom>
          <a:noFill/>
          <a:ln w="9525">
            <a:noFill/>
            <a:miter lim="800000"/>
            <a:headEnd/>
            <a:tailEnd/>
          </a:ln>
        </p:spPr>
        <p:txBody>
          <a:bodyPr>
            <a:spAutoFit/>
          </a:bodyPr>
          <a:lstStyle/>
          <a:p>
            <a:r>
              <a:rPr lang="ru-RU" altLang="ru-RU" sz="2800" b="1" i="1">
                <a:solidFill>
                  <a:srgbClr val="FF0000"/>
                </a:solidFill>
                <a:latin typeface="Calibri" pitchFamily="34" charset="0"/>
              </a:rPr>
              <a:t>ВИЗИТНАЯ КАРТОЧКА:</a:t>
            </a:r>
          </a:p>
        </p:txBody>
      </p:sp>
      <p:pic>
        <p:nvPicPr>
          <p:cNvPr id="26627" name="Рисунок 7"/>
          <p:cNvPicPr>
            <a:picLocks noChangeAspect="1" noChangeArrowheads="1"/>
          </p:cNvPicPr>
          <p:nvPr/>
        </p:nvPicPr>
        <p:blipFill>
          <a:blip r:embed="rId3"/>
          <a:srcRect/>
          <a:stretch>
            <a:fillRect/>
          </a:stretch>
        </p:blipFill>
        <p:spPr bwMode="auto">
          <a:xfrm>
            <a:off x="250825" y="908050"/>
            <a:ext cx="2571750" cy="3095625"/>
          </a:xfrm>
          <a:prstGeom prst="rect">
            <a:avLst/>
          </a:prstGeom>
          <a:noFill/>
          <a:ln w="9525">
            <a:noFill/>
            <a:miter lim="800000"/>
            <a:headEnd/>
            <a:tailEnd/>
          </a:ln>
        </p:spPr>
      </p:pic>
      <p:sp>
        <p:nvSpPr>
          <p:cNvPr id="26628" name="TextBox 1"/>
          <p:cNvSpPr txBox="1">
            <a:spLocks noChangeArrowheads="1"/>
          </p:cNvSpPr>
          <p:nvPr/>
        </p:nvSpPr>
        <p:spPr bwMode="auto">
          <a:xfrm>
            <a:off x="3203575" y="836613"/>
            <a:ext cx="4956175" cy="457200"/>
          </a:xfrm>
          <a:prstGeom prst="rect">
            <a:avLst/>
          </a:prstGeom>
          <a:noFill/>
          <a:ln w="9525">
            <a:noFill/>
            <a:miter lim="800000"/>
            <a:headEnd/>
            <a:tailEnd/>
          </a:ln>
        </p:spPr>
        <p:txBody>
          <a:bodyPr wrap="none">
            <a:spAutoFit/>
          </a:bodyPr>
          <a:lstStyle/>
          <a:p>
            <a:pPr eaLnBrk="0" hangingPunct="0"/>
            <a:r>
              <a:rPr lang="ru-RU" sz="2400" b="1">
                <a:solidFill>
                  <a:srgbClr val="0000FF"/>
                </a:solidFill>
              </a:rPr>
              <a:t>Гришаева Ольга Вячеславовна</a:t>
            </a:r>
          </a:p>
        </p:txBody>
      </p:sp>
      <p:sp>
        <p:nvSpPr>
          <p:cNvPr id="26629" name="Rectangle 6"/>
          <p:cNvSpPr>
            <a:spLocks noChangeArrowheads="1"/>
          </p:cNvSpPr>
          <p:nvPr/>
        </p:nvSpPr>
        <p:spPr bwMode="auto">
          <a:xfrm>
            <a:off x="2916238" y="1412875"/>
            <a:ext cx="6011862" cy="4760913"/>
          </a:xfrm>
          <a:prstGeom prst="rect">
            <a:avLst/>
          </a:prstGeom>
          <a:noFill/>
          <a:ln w="9525">
            <a:noFill/>
            <a:miter lim="800000"/>
            <a:headEnd/>
            <a:tailEnd/>
          </a:ln>
        </p:spPr>
        <p:txBody>
          <a:bodyPr>
            <a:spAutoFit/>
          </a:bodyPr>
          <a:lstStyle/>
          <a:p>
            <a:pPr eaLnBrk="0" hangingPunct="0"/>
            <a:r>
              <a:rPr lang="ru-RU" b="1">
                <a:solidFill>
                  <a:schemeClr val="bg1"/>
                </a:solidFill>
              </a:rPr>
              <a:t>Дата рождения:</a:t>
            </a:r>
            <a:r>
              <a:rPr lang="ru-RU">
                <a:solidFill>
                  <a:schemeClr val="bg1"/>
                </a:solidFill>
              </a:rPr>
              <a:t> 02.11.1966 г.</a:t>
            </a:r>
          </a:p>
          <a:p>
            <a:pPr eaLnBrk="0" hangingPunct="0"/>
            <a:r>
              <a:rPr lang="ru-RU" b="1">
                <a:solidFill>
                  <a:schemeClr val="bg1"/>
                </a:solidFill>
              </a:rPr>
              <a:t>Телефон: </a:t>
            </a:r>
            <a:r>
              <a:rPr lang="ru-RU">
                <a:solidFill>
                  <a:schemeClr val="bg1"/>
                </a:solidFill>
              </a:rPr>
              <a:t>+79030537586</a:t>
            </a:r>
          </a:p>
          <a:p>
            <a:pPr eaLnBrk="0" hangingPunct="0"/>
            <a:r>
              <a:rPr lang="en-US" b="1">
                <a:solidFill>
                  <a:schemeClr val="bg1"/>
                </a:solidFill>
              </a:rPr>
              <a:t>E-mail</a:t>
            </a:r>
            <a:r>
              <a:rPr lang="ru-RU" b="1">
                <a:solidFill>
                  <a:schemeClr val="bg1"/>
                </a:solidFill>
              </a:rPr>
              <a:t>:</a:t>
            </a:r>
            <a:r>
              <a:rPr lang="ru-RU">
                <a:solidFill>
                  <a:schemeClr val="bg1"/>
                </a:solidFill>
              </a:rPr>
              <a:t> </a:t>
            </a:r>
            <a:r>
              <a:rPr lang="en-US">
                <a:solidFill>
                  <a:schemeClr val="bg1"/>
                </a:solidFill>
                <a:hlinkClick r:id="rId4"/>
              </a:rPr>
              <a:t>grishaeva66@mail.ru</a:t>
            </a:r>
            <a:endParaRPr lang="ru-RU">
              <a:solidFill>
                <a:schemeClr val="bg1"/>
              </a:solidFill>
            </a:endParaRPr>
          </a:p>
          <a:p>
            <a:pPr eaLnBrk="0" hangingPunct="0"/>
            <a:r>
              <a:rPr lang="ru-RU" b="1">
                <a:solidFill>
                  <a:schemeClr val="bg1"/>
                </a:solidFill>
              </a:rPr>
              <a:t>Образование:</a:t>
            </a:r>
            <a:r>
              <a:rPr lang="ru-RU">
                <a:solidFill>
                  <a:schemeClr val="bg1"/>
                </a:solidFill>
              </a:rPr>
              <a:t> высшее профессиональное, ФГБОУ </a:t>
            </a:r>
          </a:p>
          <a:p>
            <a:pPr eaLnBrk="0" hangingPunct="0"/>
            <a:r>
              <a:rPr lang="ru-RU">
                <a:solidFill>
                  <a:schemeClr val="bg1"/>
                </a:solidFill>
              </a:rPr>
              <a:t>ВПО «Нижегородский государственный педагогический университет имени Козьмы Минина»</a:t>
            </a:r>
          </a:p>
          <a:p>
            <a:pPr eaLnBrk="0" hangingPunct="0"/>
            <a:r>
              <a:rPr lang="ru-RU" b="1">
                <a:solidFill>
                  <a:schemeClr val="bg1"/>
                </a:solidFill>
              </a:rPr>
              <a:t>Квалификация:</a:t>
            </a:r>
            <a:r>
              <a:rPr lang="ru-RU">
                <a:solidFill>
                  <a:schemeClr val="bg1"/>
                </a:solidFill>
              </a:rPr>
              <a:t> бакалавр</a:t>
            </a:r>
          </a:p>
          <a:p>
            <a:pPr eaLnBrk="0" hangingPunct="0"/>
            <a:r>
              <a:rPr lang="ru-RU" b="1">
                <a:solidFill>
                  <a:schemeClr val="bg1"/>
                </a:solidFill>
              </a:rPr>
              <a:t>Специальность:</a:t>
            </a:r>
            <a:r>
              <a:rPr lang="ru-RU">
                <a:solidFill>
                  <a:schemeClr val="bg1"/>
                </a:solidFill>
              </a:rPr>
              <a:t> педагогика и методика начального образования</a:t>
            </a:r>
          </a:p>
          <a:p>
            <a:pPr eaLnBrk="0" hangingPunct="0"/>
            <a:r>
              <a:rPr lang="ru-RU" b="1">
                <a:solidFill>
                  <a:schemeClr val="bg1"/>
                </a:solidFill>
              </a:rPr>
              <a:t>Место работы:</a:t>
            </a:r>
            <a:r>
              <a:rPr lang="ru-RU">
                <a:solidFill>
                  <a:schemeClr val="bg1"/>
                </a:solidFill>
              </a:rPr>
              <a:t> Муниципальное бюджетное общеобразовательное учреждение «Средняя </a:t>
            </a:r>
          </a:p>
          <a:p>
            <a:pPr eaLnBrk="0" hangingPunct="0"/>
            <a:r>
              <a:rPr lang="ru-RU">
                <a:solidFill>
                  <a:schemeClr val="bg1"/>
                </a:solidFill>
              </a:rPr>
              <a:t>школа № 1 имени Героя Советского Союза Д.М.Карбышева»</a:t>
            </a:r>
          </a:p>
          <a:p>
            <a:pPr eaLnBrk="0" hangingPunct="0"/>
            <a:r>
              <a:rPr lang="ru-RU" b="1">
                <a:solidFill>
                  <a:schemeClr val="bg1"/>
                </a:solidFill>
              </a:rPr>
              <a:t>Должность:</a:t>
            </a:r>
            <a:r>
              <a:rPr lang="ru-RU">
                <a:solidFill>
                  <a:schemeClr val="bg1"/>
                </a:solidFill>
              </a:rPr>
              <a:t> учитель начальных классов</a:t>
            </a:r>
          </a:p>
          <a:p>
            <a:pPr eaLnBrk="0" hangingPunct="0"/>
            <a:r>
              <a:rPr lang="ru-RU" b="1">
                <a:solidFill>
                  <a:schemeClr val="bg1"/>
                </a:solidFill>
              </a:rPr>
              <a:t>Квалификационная категория:</a:t>
            </a:r>
            <a:r>
              <a:rPr lang="ru-RU">
                <a:solidFill>
                  <a:schemeClr val="bg1"/>
                </a:solidFill>
              </a:rPr>
              <a:t> первая</a:t>
            </a:r>
          </a:p>
          <a:p>
            <a:pPr eaLnBrk="0" hangingPunct="0"/>
            <a:r>
              <a:rPr lang="ru-RU" b="1">
                <a:solidFill>
                  <a:schemeClr val="bg1"/>
                </a:solidFill>
              </a:rPr>
              <a:t>Заявленная категория:</a:t>
            </a:r>
            <a:r>
              <a:rPr lang="ru-RU">
                <a:solidFill>
                  <a:schemeClr val="bg1"/>
                </a:solidFill>
              </a:rPr>
              <a:t> первая</a:t>
            </a:r>
          </a:p>
          <a:p>
            <a:pPr eaLnBrk="0" hangingPunct="0"/>
            <a:r>
              <a:rPr lang="ru-RU" b="1">
                <a:solidFill>
                  <a:schemeClr val="bg1"/>
                </a:solidFill>
              </a:rPr>
              <a:t>Стаж педагогической работы:</a:t>
            </a:r>
            <a:r>
              <a:rPr lang="ru-RU">
                <a:solidFill>
                  <a:schemeClr val="bg1"/>
                </a:solidFill>
              </a:rPr>
              <a:t> 31 год</a:t>
            </a:r>
          </a:p>
        </p:txBody>
      </p:sp>
      <p:sp>
        <p:nvSpPr>
          <p:cNvPr id="26630" name="Rectangle 7"/>
          <p:cNvSpPr>
            <a:spLocks noChangeArrowheads="1"/>
          </p:cNvSpPr>
          <p:nvPr/>
        </p:nvSpPr>
        <p:spPr bwMode="auto">
          <a:xfrm>
            <a:off x="250825" y="6491288"/>
            <a:ext cx="8893175" cy="366712"/>
          </a:xfrm>
          <a:prstGeom prst="rect">
            <a:avLst/>
          </a:prstGeom>
          <a:noFill/>
          <a:ln w="9525">
            <a:noFill/>
            <a:miter lim="800000"/>
            <a:headEnd/>
            <a:tailEnd/>
          </a:ln>
        </p:spPr>
        <p:txBody>
          <a:bodyPr>
            <a:spAutoFit/>
          </a:bodyPr>
          <a:lstStyle/>
          <a:p>
            <a:r>
              <a:rPr lang="ru-RU" b="1" i="1">
                <a:solidFill>
                  <a:schemeClr val="hlink"/>
                </a:solidFill>
              </a:rPr>
              <a:t>Профессиональное кредо: </a:t>
            </a:r>
            <a:r>
              <a:rPr lang="ru-RU" i="1">
                <a:solidFill>
                  <a:schemeClr val="hlink"/>
                </a:solidFill>
              </a:rPr>
              <a:t>«Учить так, чтобы хотел учиться каждый"</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5" descr="Рисунок4"/>
          <p:cNvPicPr>
            <a:picLocks noChangeAspect="1" noChangeArrowheads="1"/>
          </p:cNvPicPr>
          <p:nvPr/>
        </p:nvPicPr>
        <p:blipFill>
          <a:blip r:embed="rId2"/>
          <a:srcRect/>
          <a:stretch>
            <a:fillRect/>
          </a:stretch>
        </p:blipFill>
        <p:spPr bwMode="auto">
          <a:xfrm>
            <a:off x="1588" y="1588"/>
            <a:ext cx="9142412" cy="6856412"/>
          </a:xfrm>
          <a:prstGeom prst="rect">
            <a:avLst/>
          </a:prstGeom>
          <a:noFill/>
          <a:ln w="9525">
            <a:noFill/>
            <a:miter lim="800000"/>
            <a:headEnd/>
            <a:tailEnd/>
          </a:ln>
        </p:spPr>
      </p:pic>
      <p:sp>
        <p:nvSpPr>
          <p:cNvPr id="2" name="Прямоугольник 1"/>
          <p:cNvSpPr/>
          <p:nvPr/>
        </p:nvSpPr>
        <p:spPr>
          <a:xfrm>
            <a:off x="395288" y="333375"/>
            <a:ext cx="8353425" cy="1190625"/>
          </a:xfrm>
          <a:prstGeom prst="rect">
            <a:avLst/>
          </a:prstGeom>
        </p:spPr>
        <p:txBody>
          <a:bodyPr>
            <a:spAutoFit/>
          </a:bodyPr>
          <a:lstStyle/>
          <a:p>
            <a:pPr algn="ctr" fontAlgn="auto">
              <a:spcBef>
                <a:spcPts val="0"/>
              </a:spcBef>
              <a:spcAft>
                <a:spcPts val="0"/>
              </a:spcAft>
              <a:defRPr/>
            </a:pPr>
            <a:r>
              <a:rPr lang="ru-RU" sz="3600" b="1" kern="0" dirty="0">
                <a:solidFill>
                  <a:schemeClr val="bg1"/>
                </a:solidFill>
                <a:latin typeface="Times New Roman" pitchFamily="18" charset="0"/>
                <a:ea typeface="+mj-ea"/>
                <a:cs typeface="Times New Roman" pitchFamily="18" charset="0"/>
              </a:rPr>
              <a:t>Методические приемы работы</a:t>
            </a:r>
          </a:p>
          <a:p>
            <a:pPr algn="ctr" fontAlgn="auto">
              <a:spcBef>
                <a:spcPts val="0"/>
              </a:spcBef>
              <a:spcAft>
                <a:spcPts val="0"/>
              </a:spcAft>
              <a:defRPr/>
            </a:pPr>
            <a:r>
              <a:rPr lang="ru-RU" sz="3600" b="1" kern="0" dirty="0">
                <a:solidFill>
                  <a:schemeClr val="bg1"/>
                </a:solidFill>
                <a:latin typeface="Times New Roman" pitchFamily="18" charset="0"/>
                <a:ea typeface="+mj-ea"/>
                <a:cs typeface="Times New Roman" pitchFamily="18" charset="0"/>
              </a:rPr>
              <a:t> М.С. Соловейчик и Н.С. Кузьменко</a:t>
            </a:r>
            <a:endParaRPr lang="ru-RU" sz="3600" kern="0" dirty="0">
              <a:solidFill>
                <a:schemeClr val="bg1"/>
              </a:solidFill>
              <a:latin typeface="Times New Roman" pitchFamily="18" charset="0"/>
              <a:cs typeface="Times New Roman" pitchFamily="18" charset="0"/>
            </a:endParaRPr>
          </a:p>
        </p:txBody>
      </p:sp>
      <p:sp>
        <p:nvSpPr>
          <p:cNvPr id="37891" name="Прямоугольник 3"/>
          <p:cNvSpPr>
            <a:spLocks noChangeArrowheads="1"/>
          </p:cNvSpPr>
          <p:nvPr/>
        </p:nvSpPr>
        <p:spPr bwMode="auto">
          <a:xfrm>
            <a:off x="0" y="1484313"/>
            <a:ext cx="8820150" cy="1800225"/>
          </a:xfrm>
          <a:prstGeom prst="rect">
            <a:avLst/>
          </a:prstGeom>
          <a:noFill/>
          <a:ln w="9525">
            <a:noFill/>
            <a:miter lim="800000"/>
            <a:headEnd/>
            <a:tailEnd/>
          </a:ln>
        </p:spPr>
        <p:txBody>
          <a:bodyPr>
            <a:spAutoFit/>
          </a:bodyPr>
          <a:lstStyle/>
          <a:p>
            <a:pPr marL="342900" indent="-342900">
              <a:lnSpc>
                <a:spcPct val="80000"/>
              </a:lnSpc>
              <a:spcBef>
                <a:spcPct val="20000"/>
              </a:spcBef>
              <a:buClr>
                <a:srgbClr val="FFCC00"/>
              </a:buClr>
              <a:buSzPct val="70000"/>
            </a:pPr>
            <a:r>
              <a:rPr lang="ru-RU" sz="2000">
                <a:solidFill>
                  <a:schemeClr val="bg1"/>
                </a:solidFill>
                <a:latin typeface="Times New Roman" pitchFamily="18" charset="0"/>
                <a:cs typeface="Times New Roman" pitchFamily="18" charset="0"/>
              </a:rPr>
              <a:t>В качестве примера предложены несколько упражнений.</a:t>
            </a:r>
          </a:p>
          <a:p>
            <a:pPr marL="342900" indent="-342900">
              <a:lnSpc>
                <a:spcPct val="80000"/>
              </a:lnSpc>
              <a:spcBef>
                <a:spcPct val="20000"/>
              </a:spcBef>
              <a:buClr>
                <a:srgbClr val="FFCC00"/>
              </a:buClr>
              <a:buSzPct val="70000"/>
            </a:pPr>
            <a:endParaRPr lang="ru-RU" sz="2000">
              <a:solidFill>
                <a:schemeClr val="bg1"/>
              </a:solidFill>
              <a:latin typeface="Times New Roman" pitchFamily="18" charset="0"/>
              <a:cs typeface="Times New Roman" pitchFamily="18" charset="0"/>
            </a:endParaRPr>
          </a:p>
          <a:p>
            <a:pPr marL="342900" indent="-342900">
              <a:lnSpc>
                <a:spcPct val="80000"/>
              </a:lnSpc>
              <a:spcBef>
                <a:spcPct val="20000"/>
              </a:spcBef>
              <a:buClr>
                <a:srgbClr val="FFCC00"/>
              </a:buClr>
              <a:buSzPct val="70000"/>
            </a:pPr>
            <a:r>
              <a:rPr lang="ru-RU" sz="2000">
                <a:solidFill>
                  <a:schemeClr val="bg1"/>
                </a:solidFill>
                <a:latin typeface="Times New Roman" pitchFamily="18" charset="0"/>
                <a:cs typeface="Times New Roman" pitchFamily="18" charset="0"/>
              </a:rPr>
              <a:t>1. Выпишите те слова, в которых все буквы гласных звуков расположены по алфавиту:</a:t>
            </a:r>
          </a:p>
          <a:p>
            <a:pPr marL="342900" indent="-342900">
              <a:lnSpc>
                <a:spcPct val="80000"/>
              </a:lnSpc>
              <a:spcBef>
                <a:spcPct val="20000"/>
              </a:spcBef>
              <a:buClr>
                <a:srgbClr val="FFCC00"/>
              </a:buClr>
              <a:buSzPct val="70000"/>
            </a:pPr>
            <a:r>
              <a:rPr lang="ru-RU" sz="2000" b="1">
                <a:solidFill>
                  <a:schemeClr val="bg1"/>
                </a:solidFill>
                <a:latin typeface="Times New Roman" pitchFamily="18" charset="0"/>
                <a:cs typeface="Times New Roman" pitchFamily="18" charset="0"/>
              </a:rPr>
              <a:t>колбаса, кефир, килограмм, котлета, апельсин, кастрюля, кипеть, вагон. </a:t>
            </a:r>
          </a:p>
          <a:p>
            <a:pPr marL="342900" indent="-342900">
              <a:lnSpc>
                <a:spcPct val="80000"/>
              </a:lnSpc>
              <a:spcBef>
                <a:spcPct val="20000"/>
              </a:spcBef>
              <a:buClr>
                <a:srgbClr val="FFCC00"/>
              </a:buClr>
              <a:buSzPct val="70000"/>
            </a:pPr>
            <a:endParaRPr lang="ru-RU" sz="2000" b="1">
              <a:solidFill>
                <a:schemeClr val="bg1"/>
              </a:solidFill>
              <a:latin typeface="Times New Roman" pitchFamily="18" charset="0"/>
              <a:cs typeface="Times New Roman" pitchFamily="18" charset="0"/>
            </a:endParaRPr>
          </a:p>
        </p:txBody>
      </p:sp>
      <p:sp>
        <p:nvSpPr>
          <p:cNvPr id="37892" name="Прямоугольник 4"/>
          <p:cNvSpPr>
            <a:spLocks noChangeArrowheads="1"/>
          </p:cNvSpPr>
          <p:nvPr/>
        </p:nvSpPr>
        <p:spPr bwMode="auto">
          <a:xfrm>
            <a:off x="2627313" y="2997200"/>
            <a:ext cx="6143625" cy="2105025"/>
          </a:xfrm>
          <a:prstGeom prst="rect">
            <a:avLst/>
          </a:prstGeom>
          <a:noFill/>
          <a:ln w="9525">
            <a:noFill/>
            <a:miter lim="800000"/>
            <a:headEnd/>
            <a:tailEnd/>
          </a:ln>
        </p:spPr>
        <p:txBody>
          <a:bodyPr>
            <a:spAutoFit/>
          </a:bodyPr>
          <a:lstStyle/>
          <a:p>
            <a:pPr marL="342900" indent="-342900">
              <a:lnSpc>
                <a:spcPct val="80000"/>
              </a:lnSpc>
              <a:spcBef>
                <a:spcPct val="20000"/>
              </a:spcBef>
              <a:buClr>
                <a:srgbClr val="FFCC00"/>
              </a:buClr>
              <a:buSzPct val="70000"/>
            </a:pPr>
            <a:r>
              <a:rPr lang="ru-RU" sz="2000">
                <a:solidFill>
                  <a:schemeClr val="bg1"/>
                </a:solidFill>
                <a:latin typeface="Times New Roman" pitchFamily="18" charset="0"/>
                <a:cs typeface="Times New Roman" pitchFamily="18" charset="0"/>
              </a:rPr>
              <a:t>2. Найди и выпиши следующие слова:</a:t>
            </a:r>
          </a:p>
          <a:p>
            <a:pPr marL="342900" indent="-342900">
              <a:lnSpc>
                <a:spcPct val="80000"/>
              </a:lnSpc>
              <a:spcBef>
                <a:spcPct val="20000"/>
              </a:spcBef>
              <a:buClr>
                <a:srgbClr val="FFCC00"/>
              </a:buClr>
              <a:buSzPct val="70000"/>
            </a:pPr>
            <a:r>
              <a:rPr lang="ru-RU" sz="2000">
                <a:solidFill>
                  <a:schemeClr val="bg1"/>
                </a:solidFill>
                <a:latin typeface="Times New Roman" pitchFamily="18" charset="0"/>
                <a:cs typeface="Times New Roman" pitchFamily="18" charset="0"/>
              </a:rPr>
              <a:t>1) слово, в котором «спряталось» название животного;</a:t>
            </a:r>
          </a:p>
          <a:p>
            <a:pPr marL="342900" indent="-342900">
              <a:lnSpc>
                <a:spcPct val="80000"/>
              </a:lnSpc>
              <a:spcBef>
                <a:spcPct val="20000"/>
              </a:spcBef>
              <a:buClr>
                <a:srgbClr val="FFCC00"/>
              </a:buClr>
              <a:buSzPct val="70000"/>
            </a:pPr>
            <a:r>
              <a:rPr lang="ru-RU" sz="2000">
                <a:solidFill>
                  <a:schemeClr val="bg1"/>
                </a:solidFill>
                <a:latin typeface="Times New Roman" pitchFamily="18" charset="0"/>
                <a:cs typeface="Times New Roman" pitchFamily="18" charset="0"/>
              </a:rPr>
              <a:t>2) слово, в котором «спряталось» название цветка:</a:t>
            </a:r>
          </a:p>
          <a:p>
            <a:pPr marL="342900" indent="-342900">
              <a:lnSpc>
                <a:spcPct val="80000"/>
              </a:lnSpc>
              <a:spcBef>
                <a:spcPct val="20000"/>
              </a:spcBef>
              <a:buClr>
                <a:srgbClr val="FFCC00"/>
              </a:buClr>
              <a:buSzPct val="70000"/>
            </a:pPr>
            <a:r>
              <a:rPr lang="ru-RU" sz="2000">
                <a:solidFill>
                  <a:schemeClr val="bg1"/>
                </a:solidFill>
                <a:latin typeface="Times New Roman" pitchFamily="18" charset="0"/>
                <a:cs typeface="Times New Roman" pitchFamily="18" charset="0"/>
              </a:rPr>
              <a:t>З) слово, в котором «спряталось» название птицы:</a:t>
            </a:r>
          </a:p>
          <a:p>
            <a:pPr marL="342900" indent="-342900">
              <a:lnSpc>
                <a:spcPct val="80000"/>
              </a:lnSpc>
              <a:spcBef>
                <a:spcPct val="20000"/>
              </a:spcBef>
              <a:buClr>
                <a:srgbClr val="FFCC00"/>
              </a:buClr>
              <a:buSzPct val="70000"/>
            </a:pPr>
            <a:r>
              <a:rPr lang="ru-RU" sz="2000" b="1">
                <a:solidFill>
                  <a:schemeClr val="bg1"/>
                </a:solidFill>
                <a:latin typeface="Times New Roman" pitchFamily="18" charset="0"/>
                <a:cs typeface="Times New Roman" pitchFamily="18" charset="0"/>
              </a:rPr>
              <a:t>Полотенце, макароны, жираф, корзина, дорога, жаворонок, котлета. </a:t>
            </a:r>
            <a:endParaRPr lang="ru-RU" sz="2000">
              <a:solidFill>
                <a:schemeClr val="bg1"/>
              </a:solidFill>
              <a:latin typeface="Times New Roman" pitchFamily="18" charset="0"/>
              <a:cs typeface="Times New Roman" pitchFamily="18" charset="0"/>
            </a:endParaRPr>
          </a:p>
          <a:p>
            <a:pPr marL="342900" indent="-342900">
              <a:lnSpc>
                <a:spcPct val="80000"/>
              </a:lnSpc>
              <a:spcBef>
                <a:spcPct val="20000"/>
              </a:spcBef>
              <a:buClr>
                <a:srgbClr val="FFCC00"/>
              </a:buClr>
              <a:buSzPct val="70000"/>
            </a:pPr>
            <a:endParaRPr lang="ru-RU" sz="2000" b="1">
              <a:solidFill>
                <a:schemeClr val="bg1"/>
              </a:solidFill>
              <a:latin typeface="Times New Roman" pitchFamily="18" charset="0"/>
              <a:cs typeface="Times New Roman" pitchFamily="18" charset="0"/>
            </a:endParaRPr>
          </a:p>
        </p:txBody>
      </p:sp>
      <p:sp>
        <p:nvSpPr>
          <p:cNvPr id="37893" name="Прямоугольник 5"/>
          <p:cNvSpPr>
            <a:spLocks noChangeArrowheads="1"/>
          </p:cNvSpPr>
          <p:nvPr/>
        </p:nvSpPr>
        <p:spPr bwMode="auto">
          <a:xfrm>
            <a:off x="2771775" y="4797425"/>
            <a:ext cx="2859088" cy="400050"/>
          </a:xfrm>
          <a:prstGeom prst="rect">
            <a:avLst/>
          </a:prstGeom>
          <a:noFill/>
          <a:ln w="9525">
            <a:noFill/>
            <a:miter lim="800000"/>
            <a:headEnd/>
            <a:tailEnd/>
          </a:ln>
        </p:spPr>
        <p:txBody>
          <a:bodyPr wrap="none">
            <a:spAutoFit/>
          </a:bodyPr>
          <a:lstStyle/>
          <a:p>
            <a:r>
              <a:rPr lang="ru-RU" sz="2000">
                <a:solidFill>
                  <a:schemeClr val="bg1"/>
                </a:solidFill>
                <a:latin typeface="Times New Roman" pitchFamily="18" charset="0"/>
                <a:cs typeface="Times New Roman" pitchFamily="18" charset="0"/>
              </a:rPr>
              <a:t>3</a:t>
            </a:r>
            <a:r>
              <a:rPr lang="ru-RU" sz="2000">
                <a:solidFill>
                  <a:schemeClr val="bg1"/>
                </a:solidFill>
                <a:latin typeface="Times New Roman" pitchFamily="18" charset="0"/>
                <a:cs typeface="Times New Roman" pitchFamily="18" charset="0"/>
                <a:hlinkClick r:id="rId3" action="ppaction://hlinksldjump"/>
              </a:rPr>
              <a:t>. Картинки без запинки</a:t>
            </a:r>
            <a:endParaRPr lang="ru-RU" sz="2000">
              <a:solidFill>
                <a:schemeClr val="bg1"/>
              </a:solidFill>
              <a:latin typeface="Times New Roman" pitchFamily="18" charset="0"/>
              <a:cs typeface="Times New Roman" pitchFamily="18" charset="0"/>
            </a:endParaRPr>
          </a:p>
        </p:txBody>
      </p:sp>
      <p:sp>
        <p:nvSpPr>
          <p:cNvPr id="37894" name="Прямоугольник 6"/>
          <p:cNvSpPr>
            <a:spLocks noChangeArrowheads="1"/>
          </p:cNvSpPr>
          <p:nvPr/>
        </p:nvSpPr>
        <p:spPr bwMode="auto">
          <a:xfrm>
            <a:off x="3419475" y="5445125"/>
            <a:ext cx="3946525" cy="400050"/>
          </a:xfrm>
          <a:prstGeom prst="rect">
            <a:avLst/>
          </a:prstGeom>
          <a:noFill/>
          <a:ln w="9525">
            <a:noFill/>
            <a:miter lim="800000"/>
            <a:headEnd/>
            <a:tailEnd/>
          </a:ln>
        </p:spPr>
        <p:txBody>
          <a:bodyPr wrap="none">
            <a:spAutoFit/>
          </a:bodyPr>
          <a:lstStyle/>
          <a:p>
            <a:r>
              <a:rPr lang="ru-RU" sz="2000">
                <a:solidFill>
                  <a:schemeClr val="bg1"/>
                </a:solidFill>
                <a:latin typeface="Times New Roman" pitchFamily="18" charset="0"/>
                <a:cs typeface="Times New Roman" pitchFamily="18" charset="0"/>
              </a:rPr>
              <a:t>4. </a:t>
            </a:r>
            <a:r>
              <a:rPr lang="ru-RU" sz="2000">
                <a:solidFill>
                  <a:schemeClr val="bg1"/>
                </a:solidFill>
                <a:latin typeface="Times New Roman" pitchFamily="18" charset="0"/>
                <a:cs typeface="Times New Roman" pitchFamily="18" charset="0"/>
                <a:hlinkClick r:id="rId4" action="ppaction://hlinksldjump"/>
              </a:rPr>
              <a:t>Метод графических ассоциаций</a:t>
            </a:r>
            <a:endParaRPr lang="ru-RU" sz="2000">
              <a:solidFill>
                <a:schemeClr val="bg1"/>
              </a:solidFill>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8913" name="Picture 8" descr="Рисунок4"/>
          <p:cNvPicPr>
            <a:picLocks noChangeAspect="1" noChangeArrowheads="1"/>
          </p:cNvPicPr>
          <p:nvPr/>
        </p:nvPicPr>
        <p:blipFill>
          <a:blip r:embed="rId2"/>
          <a:srcRect/>
          <a:stretch>
            <a:fillRect/>
          </a:stretch>
        </p:blipFill>
        <p:spPr bwMode="auto">
          <a:xfrm>
            <a:off x="1588" y="1588"/>
            <a:ext cx="9142412" cy="6856412"/>
          </a:xfrm>
          <a:prstGeom prst="rect">
            <a:avLst/>
          </a:prstGeom>
          <a:noFill/>
          <a:ln w="9525">
            <a:noFill/>
            <a:miter lim="800000"/>
            <a:headEnd/>
            <a:tailEnd/>
          </a:ln>
        </p:spPr>
      </p:pic>
      <p:sp>
        <p:nvSpPr>
          <p:cNvPr id="2" name="Заголовок 1"/>
          <p:cNvSpPr>
            <a:spLocks noGrp="1"/>
          </p:cNvSpPr>
          <p:nvPr>
            <p:ph type="title"/>
          </p:nvPr>
        </p:nvSpPr>
        <p:spPr>
          <a:xfrm>
            <a:off x="611188" y="0"/>
            <a:ext cx="7467600" cy="1082675"/>
          </a:xfrm>
        </p:spPr>
        <p:txBody>
          <a:bodyPr rtlCol="0">
            <a:normAutofit fontScale="90000"/>
          </a:bodyPr>
          <a:lstStyle/>
          <a:p>
            <a:pPr eaLnBrk="1" fontAlgn="auto" hangingPunct="1">
              <a:spcAft>
                <a:spcPts val="0"/>
              </a:spcAft>
              <a:defRPr/>
            </a:pPr>
            <a:r>
              <a:rPr lang="ru-RU" sz="2900" b="1" dirty="0">
                <a:solidFill>
                  <a:srgbClr val="00B050"/>
                </a:solidFill>
              </a:rPr>
              <a:t>    </a:t>
            </a:r>
            <a:br>
              <a:rPr lang="ru-RU" sz="2900" b="1" dirty="0">
                <a:solidFill>
                  <a:srgbClr val="00B050"/>
                </a:solidFill>
              </a:rPr>
            </a:br>
            <a:r>
              <a:rPr lang="ru-RU" sz="2900" b="1" dirty="0">
                <a:solidFill>
                  <a:srgbClr val="00B050"/>
                </a:solidFill>
              </a:rPr>
              <a:t/>
            </a:r>
            <a:br>
              <a:rPr lang="ru-RU" sz="2900" b="1" dirty="0">
                <a:solidFill>
                  <a:srgbClr val="00B050"/>
                </a:solidFill>
              </a:rPr>
            </a:br>
            <a:r>
              <a:rPr lang="ru-RU" sz="2900" b="1" dirty="0">
                <a:solidFill>
                  <a:srgbClr val="00B050"/>
                </a:solidFill>
              </a:rPr>
              <a:t/>
            </a:r>
            <a:br>
              <a:rPr lang="ru-RU" sz="2900" b="1" dirty="0">
                <a:solidFill>
                  <a:srgbClr val="00B050"/>
                </a:solidFill>
              </a:rPr>
            </a:br>
            <a:r>
              <a:rPr lang="ru-RU" sz="2900" b="1" dirty="0">
                <a:solidFill>
                  <a:srgbClr val="00B050"/>
                </a:solidFill>
              </a:rPr>
              <a:t/>
            </a:r>
            <a:br>
              <a:rPr lang="ru-RU" sz="2900" b="1" dirty="0">
                <a:solidFill>
                  <a:srgbClr val="00B050"/>
                </a:solidFill>
              </a:rPr>
            </a:br>
            <a:r>
              <a:rPr lang="ru-RU" sz="4800" b="1" dirty="0">
                <a:solidFill>
                  <a:srgbClr val="1004AC"/>
                </a:solidFill>
                <a:latin typeface="Comic Sans MS" pitchFamily="66" charset="0"/>
              </a:rPr>
              <a:t>«Картинки без запинки»</a:t>
            </a:r>
            <a:br>
              <a:rPr lang="ru-RU" sz="4800" b="1" dirty="0">
                <a:solidFill>
                  <a:srgbClr val="1004AC"/>
                </a:solidFill>
                <a:latin typeface="Comic Sans MS" pitchFamily="66" charset="0"/>
              </a:rPr>
            </a:br>
            <a:endParaRPr lang="ru-RU" sz="4800" b="1" dirty="0">
              <a:solidFill>
                <a:srgbClr val="1004AC"/>
              </a:solidFill>
              <a:latin typeface="Comic Sans MS" pitchFamily="66" charset="0"/>
            </a:endParaRPr>
          </a:p>
        </p:txBody>
      </p:sp>
      <p:sp>
        <p:nvSpPr>
          <p:cNvPr id="3" name="Содержимое 2"/>
          <p:cNvSpPr>
            <a:spLocks noGrp="1"/>
          </p:cNvSpPr>
          <p:nvPr>
            <p:ph sz="half" idx="1"/>
          </p:nvPr>
        </p:nvSpPr>
        <p:spPr>
          <a:xfrm>
            <a:off x="571500" y="1143000"/>
            <a:ext cx="3543300" cy="5029200"/>
          </a:xfrm>
        </p:spPr>
        <p:txBody>
          <a:bodyPr rtlCol="0">
            <a:normAutofit/>
          </a:bodyPr>
          <a:lstStyle/>
          <a:p>
            <a:pPr marL="457200" indent="-457200" eaLnBrk="1" fontAlgn="auto" hangingPunct="1">
              <a:spcAft>
                <a:spcPts val="0"/>
              </a:spcAft>
              <a:buFont typeface="Wingdings" pitchFamily="2" charset="2"/>
              <a:buChar char="§"/>
              <a:defRPr/>
            </a:pPr>
            <a:endParaRPr lang="ru-RU" altLang="ru-RU" sz="4400" b="1" dirty="0">
              <a:solidFill>
                <a:srgbClr val="B32C16"/>
              </a:solidFill>
              <a:latin typeface="Comic Sans MS" pitchFamily="66" charset="0"/>
            </a:endParaRPr>
          </a:p>
          <a:p>
            <a:pPr marL="457200" indent="-457200" eaLnBrk="1" fontAlgn="auto" hangingPunct="1">
              <a:spcAft>
                <a:spcPts val="0"/>
              </a:spcAft>
              <a:buSzPct val="150000"/>
              <a:buFont typeface="Wingdings" pitchFamily="2" charset="2"/>
              <a:buNone/>
              <a:defRPr/>
            </a:pPr>
            <a:endParaRPr lang="ru-RU" altLang="ru-RU" sz="4000" b="1" dirty="0">
              <a:latin typeface="Comic Sans MS" pitchFamily="66" charset="0"/>
            </a:endParaRPr>
          </a:p>
          <a:p>
            <a:pPr marL="457200" indent="-457200" eaLnBrk="1" fontAlgn="auto" hangingPunct="1">
              <a:spcAft>
                <a:spcPts val="0"/>
              </a:spcAft>
              <a:buSzPct val="120000"/>
              <a:buFont typeface="Wingdings" pitchFamily="2" charset="2"/>
              <a:buBlip>
                <a:blip r:embed="rId3"/>
              </a:buBlip>
              <a:defRPr/>
            </a:pPr>
            <a:r>
              <a:rPr lang="ru-RU" altLang="ru-RU" sz="4000" b="1" dirty="0">
                <a:latin typeface="Comic Sans MS" pitchFamily="66" charset="0"/>
              </a:rPr>
              <a:t> </a:t>
            </a:r>
            <a:r>
              <a:rPr lang="ru-RU" altLang="ru-RU" sz="4000" b="1" dirty="0">
                <a:solidFill>
                  <a:schemeClr val="tx2">
                    <a:lumMod val="10000"/>
                  </a:schemeClr>
                </a:solidFill>
                <a:latin typeface="Comic Sans MS" pitchFamily="66" charset="0"/>
              </a:rPr>
              <a:t>Назови</a:t>
            </a:r>
          </a:p>
          <a:p>
            <a:pPr marL="457200" indent="-457200" eaLnBrk="1" fontAlgn="auto" hangingPunct="1">
              <a:spcAft>
                <a:spcPts val="0"/>
              </a:spcAft>
              <a:buSzPct val="120000"/>
              <a:buFont typeface="Wingdings" pitchFamily="2" charset="2"/>
              <a:buBlip>
                <a:blip r:embed="rId3"/>
              </a:buBlip>
              <a:defRPr/>
            </a:pPr>
            <a:r>
              <a:rPr lang="ru-RU" altLang="ru-RU" sz="4000" b="1" dirty="0">
                <a:solidFill>
                  <a:schemeClr val="tx2">
                    <a:lumMod val="10000"/>
                  </a:schemeClr>
                </a:solidFill>
                <a:latin typeface="Comic Sans MS" pitchFamily="66" charset="0"/>
              </a:rPr>
              <a:t> Соедини</a:t>
            </a:r>
          </a:p>
          <a:p>
            <a:pPr marL="457200" indent="-457200" eaLnBrk="1" fontAlgn="auto" hangingPunct="1">
              <a:spcAft>
                <a:spcPts val="0"/>
              </a:spcAft>
              <a:buSzPct val="120000"/>
              <a:buFont typeface="Wingdings" pitchFamily="2" charset="2"/>
              <a:buBlip>
                <a:blip r:embed="rId3"/>
              </a:buBlip>
              <a:defRPr/>
            </a:pPr>
            <a:r>
              <a:rPr lang="ru-RU" altLang="ru-RU" sz="4000" b="1" dirty="0">
                <a:solidFill>
                  <a:schemeClr val="tx2">
                    <a:lumMod val="10000"/>
                  </a:schemeClr>
                </a:solidFill>
                <a:latin typeface="Comic Sans MS" pitchFamily="66" charset="0"/>
              </a:rPr>
              <a:t> «Оживи»</a:t>
            </a:r>
          </a:p>
          <a:p>
            <a:pPr marL="457200" indent="-457200" eaLnBrk="1" fontAlgn="auto" hangingPunct="1">
              <a:spcAft>
                <a:spcPts val="0"/>
              </a:spcAft>
              <a:buSzPct val="120000"/>
              <a:buFont typeface="Wingdings" pitchFamily="2" charset="2"/>
              <a:buBlip>
                <a:blip r:embed="rId3"/>
              </a:buBlip>
              <a:defRPr/>
            </a:pPr>
            <a:r>
              <a:rPr lang="ru-RU" altLang="ru-RU" sz="4000" b="1" dirty="0">
                <a:solidFill>
                  <a:schemeClr val="tx2">
                    <a:lumMod val="10000"/>
                  </a:schemeClr>
                </a:solidFill>
                <a:latin typeface="Comic Sans MS" pitchFamily="66" charset="0"/>
              </a:rPr>
              <a:t> Повтори</a:t>
            </a:r>
          </a:p>
        </p:txBody>
      </p:sp>
      <p:pic>
        <p:nvPicPr>
          <p:cNvPr id="38916" name="Picture 5" descr="D:\Мои рисунки\картинки\f_tomato2.emf"/>
          <p:cNvPicPr>
            <a:picLocks noGrp="1" noChangeAspect="1" noChangeArrowheads="1"/>
          </p:cNvPicPr>
          <p:nvPr>
            <p:ph sz="half" idx="2"/>
          </p:nvPr>
        </p:nvPicPr>
        <p:blipFill>
          <a:blip r:embed="rId4"/>
          <a:srcRect/>
          <a:stretch>
            <a:fillRect/>
          </a:stretch>
        </p:blipFill>
        <p:spPr>
          <a:xfrm>
            <a:off x="6877050" y="2133600"/>
            <a:ext cx="1419225" cy="1157288"/>
          </a:xfrm>
        </p:spPr>
      </p:pic>
      <p:pic>
        <p:nvPicPr>
          <p:cNvPr id="38917" name="Picture 4" descr="D:\Мои рисунки\картинки\f_basket.emf"/>
          <p:cNvPicPr>
            <a:picLocks noChangeAspect="1" noChangeArrowheads="1"/>
          </p:cNvPicPr>
          <p:nvPr/>
        </p:nvPicPr>
        <p:blipFill>
          <a:blip r:embed="rId5"/>
          <a:srcRect/>
          <a:stretch>
            <a:fillRect/>
          </a:stretch>
        </p:blipFill>
        <p:spPr bwMode="auto">
          <a:xfrm>
            <a:off x="6732588" y="4076700"/>
            <a:ext cx="1571625" cy="1436688"/>
          </a:xfrm>
          <a:prstGeom prst="rect">
            <a:avLst/>
          </a:prstGeom>
          <a:noFill/>
          <a:ln w="9525">
            <a:noFill/>
            <a:miter lim="800000"/>
            <a:headEnd/>
            <a:tailEnd/>
          </a:ln>
        </p:spPr>
      </p:pic>
      <p:pic>
        <p:nvPicPr>
          <p:cNvPr id="38918" name="Picture 6" descr="D:\Мои рисунки\картинки\f_carrot.emf"/>
          <p:cNvPicPr>
            <a:picLocks noChangeAspect="1" noChangeArrowheads="1"/>
          </p:cNvPicPr>
          <p:nvPr/>
        </p:nvPicPr>
        <p:blipFill>
          <a:blip r:embed="rId6"/>
          <a:srcRect/>
          <a:stretch>
            <a:fillRect/>
          </a:stretch>
        </p:blipFill>
        <p:spPr bwMode="auto">
          <a:xfrm rot="-2985803">
            <a:off x="4527551" y="4394200"/>
            <a:ext cx="1357312" cy="700087"/>
          </a:xfrm>
          <a:prstGeom prst="rect">
            <a:avLst/>
          </a:prstGeom>
          <a:noFill/>
          <a:ln w="9525">
            <a:noFill/>
            <a:miter lim="800000"/>
            <a:headEnd/>
            <a:tailEnd/>
          </a:ln>
        </p:spPr>
      </p:pic>
      <p:pic>
        <p:nvPicPr>
          <p:cNvPr id="38919" name="Picture 7" descr="D:\Мои рисунки\картинки\b_girl.emf"/>
          <p:cNvPicPr>
            <a:picLocks noChangeAspect="1" noChangeArrowheads="1"/>
          </p:cNvPicPr>
          <p:nvPr/>
        </p:nvPicPr>
        <p:blipFill>
          <a:blip r:embed="rId7"/>
          <a:srcRect/>
          <a:stretch>
            <a:fillRect/>
          </a:stretch>
        </p:blipFill>
        <p:spPr bwMode="auto">
          <a:xfrm>
            <a:off x="4716463" y="2205038"/>
            <a:ext cx="1511300" cy="1077912"/>
          </a:xfrm>
          <a:prstGeom prst="rect">
            <a:avLst/>
          </a:prstGeom>
          <a:noFill/>
          <a:ln w="9525">
            <a:noFill/>
            <a:miter lim="800000"/>
            <a:headEnd/>
            <a:tailEnd/>
          </a:ln>
        </p:spPr>
      </p:pic>
      <p:sp>
        <p:nvSpPr>
          <p:cNvPr id="9" name="Управляющая кнопка: домой 8">
            <a:hlinkClick r:id="rId8" action="ppaction://hlinksldjump" highlightClick="1"/>
          </p:cNvPr>
          <p:cNvSpPr/>
          <p:nvPr/>
        </p:nvSpPr>
        <p:spPr>
          <a:xfrm>
            <a:off x="8604250" y="6381750"/>
            <a:ext cx="539750" cy="47625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10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8" dur="1000" fill="hold"/>
                                        <p:tgtEl>
                                          <p:spTgt spid="3">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xEl>
                                              <p:pRg st="2" end="2"/>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 calcmode="lin" valueType="num">
                                      <p:cBhvr>
                                        <p:cTn id="14" dur="10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15" dur="1000" fill="hold"/>
                                        <p:tgtEl>
                                          <p:spTgt spid="3">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
                                            <p:txEl>
                                              <p:pRg st="3" end="3"/>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9"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p:cTn id="21" dur="1000" fill="hold"/>
                                        <p:tgtEl>
                                          <p:spTgt spid="3">
                                            <p:txEl>
                                              <p:pRg st="4" end="4"/>
                                            </p:txEl>
                                          </p:spTgt>
                                        </p:tgtEl>
                                        <p:attrNameLst>
                                          <p:attrName>ppt_x</p:attrName>
                                        </p:attrNameLst>
                                      </p:cBhvr>
                                      <p:tavLst>
                                        <p:tav tm="0">
                                          <p:val>
                                            <p:strVal val="#ppt_x-.2"/>
                                          </p:val>
                                        </p:tav>
                                        <p:tav tm="100000">
                                          <p:val>
                                            <p:strVal val="#ppt_x"/>
                                          </p:val>
                                        </p:tav>
                                      </p:tavLst>
                                    </p:anim>
                                    <p:anim calcmode="lin" valueType="num">
                                      <p:cBhvr>
                                        <p:cTn id="22" dur="1000" fill="hold"/>
                                        <p:tgtEl>
                                          <p:spTgt spid="3">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3">
                                            <p:txEl>
                                              <p:pRg st="4" end="4"/>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9"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 calcmode="lin" valueType="num">
                                      <p:cBhvr>
                                        <p:cTn id="28" dur="1000" fill="hold"/>
                                        <p:tgtEl>
                                          <p:spTgt spid="3">
                                            <p:txEl>
                                              <p:pRg st="5" end="5"/>
                                            </p:txEl>
                                          </p:spTgt>
                                        </p:tgtEl>
                                        <p:attrNameLst>
                                          <p:attrName>ppt_x</p:attrName>
                                        </p:attrNameLst>
                                      </p:cBhvr>
                                      <p:tavLst>
                                        <p:tav tm="0">
                                          <p:val>
                                            <p:strVal val="#ppt_x-.2"/>
                                          </p:val>
                                        </p:tav>
                                        <p:tav tm="100000">
                                          <p:val>
                                            <p:strVal val="#ppt_x"/>
                                          </p:val>
                                        </p:tav>
                                      </p:tavLst>
                                    </p:anim>
                                    <p:anim calcmode="lin" valueType="num">
                                      <p:cBhvr>
                                        <p:cTn id="29" dur="1000" fill="hold"/>
                                        <p:tgtEl>
                                          <p:spTgt spid="3">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30"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9937" name="Picture 7" descr="Рисунок4"/>
          <p:cNvPicPr>
            <a:picLocks noChangeAspect="1" noChangeArrowheads="1"/>
          </p:cNvPicPr>
          <p:nvPr/>
        </p:nvPicPr>
        <p:blipFill>
          <a:blip r:embed="rId2"/>
          <a:srcRect/>
          <a:stretch>
            <a:fillRect/>
          </a:stretch>
        </p:blipFill>
        <p:spPr bwMode="auto">
          <a:xfrm>
            <a:off x="1588" y="1588"/>
            <a:ext cx="9142412" cy="6856412"/>
          </a:xfrm>
          <a:prstGeom prst="rect">
            <a:avLst/>
          </a:prstGeom>
          <a:noFill/>
          <a:ln w="9525">
            <a:noFill/>
            <a:miter lim="800000"/>
            <a:headEnd/>
            <a:tailEnd/>
          </a:ln>
        </p:spPr>
      </p:pic>
      <p:sp>
        <p:nvSpPr>
          <p:cNvPr id="15362" name="Заголовок 1"/>
          <p:cNvSpPr>
            <a:spLocks noGrp="1"/>
          </p:cNvSpPr>
          <p:nvPr>
            <p:ph type="title"/>
          </p:nvPr>
        </p:nvSpPr>
        <p:spPr/>
        <p:txBody>
          <a:bodyPr rtlCol="0">
            <a:normAutofit/>
          </a:bodyPr>
          <a:lstStyle/>
          <a:p>
            <a:pPr eaLnBrk="1" fontAlgn="auto" hangingPunct="1">
              <a:spcAft>
                <a:spcPts val="0"/>
              </a:spcAft>
              <a:defRPr/>
            </a:pPr>
            <a:r>
              <a:rPr lang="ru-RU" altLang="ru-RU" sz="3600" b="1" dirty="0">
                <a:solidFill>
                  <a:schemeClr val="bg1"/>
                </a:solidFill>
                <a:latin typeface="+mn-lt"/>
              </a:rPr>
              <a:t>Метод графических ассоциаций</a:t>
            </a:r>
            <a:endParaRPr lang="ru-RU" altLang="ru-RU" sz="3600" dirty="0">
              <a:solidFill>
                <a:schemeClr val="bg1"/>
              </a:solidFill>
              <a:latin typeface="+mn-lt"/>
            </a:endParaRPr>
          </a:p>
        </p:txBody>
      </p:sp>
      <p:pic>
        <p:nvPicPr>
          <p:cNvPr id="39939" name="Рисунок 12" descr="J:\Tanya\Интернет 18 августа\технология_files\bogatyr.gif"/>
          <p:cNvPicPr>
            <a:picLocks noGrp="1" noChangeAspect="1" noChangeArrowheads="1"/>
          </p:cNvPicPr>
          <p:nvPr>
            <p:ph idx="1"/>
          </p:nvPr>
        </p:nvPicPr>
        <p:blipFill>
          <a:blip r:embed="rId3"/>
          <a:srcRect/>
          <a:stretch>
            <a:fillRect/>
          </a:stretch>
        </p:blipFill>
        <p:spPr>
          <a:xfrm>
            <a:off x="1357313" y="2071688"/>
            <a:ext cx="2209800" cy="3000375"/>
          </a:xfrm>
        </p:spPr>
      </p:pic>
      <p:pic>
        <p:nvPicPr>
          <p:cNvPr id="39940" name="Рисунок 13" descr="J:\Tanya\Интернет 18 августа\технология_files\malyar.gif"/>
          <p:cNvPicPr>
            <a:picLocks noChangeAspect="1" noChangeArrowheads="1"/>
          </p:cNvPicPr>
          <p:nvPr/>
        </p:nvPicPr>
        <p:blipFill>
          <a:blip r:embed="rId4"/>
          <a:srcRect/>
          <a:stretch>
            <a:fillRect/>
          </a:stretch>
        </p:blipFill>
        <p:spPr bwMode="auto">
          <a:xfrm>
            <a:off x="5429250" y="1500188"/>
            <a:ext cx="1860550" cy="3443287"/>
          </a:xfrm>
          <a:prstGeom prst="rect">
            <a:avLst/>
          </a:prstGeom>
          <a:noFill/>
          <a:ln w="9525">
            <a:noFill/>
            <a:miter lim="800000"/>
            <a:headEnd/>
            <a:tailEnd/>
          </a:ln>
        </p:spPr>
      </p:pic>
      <p:sp>
        <p:nvSpPr>
          <p:cNvPr id="15365" name="Прямоугольник 5"/>
          <p:cNvSpPr>
            <a:spLocks noChangeArrowheads="1"/>
          </p:cNvSpPr>
          <p:nvPr/>
        </p:nvSpPr>
        <p:spPr bwMode="auto">
          <a:xfrm>
            <a:off x="1500188" y="5500688"/>
            <a:ext cx="1882775" cy="461962"/>
          </a:xfrm>
          <a:prstGeom prst="rect">
            <a:avLst/>
          </a:prstGeom>
          <a:noFill/>
          <a:ln>
            <a:noFill/>
          </a:ln>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defRPr/>
            </a:pPr>
            <a:r>
              <a:rPr lang="ru-RU" altLang="ru-RU" b="1" dirty="0">
                <a:solidFill>
                  <a:srgbClr val="000000"/>
                </a:solidFill>
                <a:latin typeface="+mn-lt"/>
                <a:cs typeface="+mn-cs"/>
              </a:rPr>
              <a:t>Б</a:t>
            </a:r>
            <a:r>
              <a:rPr lang="ru-RU" altLang="ru-RU" b="1" u="sng" dirty="0">
                <a:solidFill>
                  <a:srgbClr val="000000"/>
                </a:solidFill>
                <a:latin typeface="+mn-lt"/>
                <a:cs typeface="+mn-cs"/>
              </a:rPr>
              <a:t>О</a:t>
            </a:r>
            <a:r>
              <a:rPr lang="ru-RU" altLang="ru-RU" b="1" dirty="0">
                <a:solidFill>
                  <a:srgbClr val="000000"/>
                </a:solidFill>
                <a:latin typeface="+mn-lt"/>
                <a:cs typeface="+mn-cs"/>
              </a:rPr>
              <a:t>ГАТЫРЬ</a:t>
            </a:r>
          </a:p>
        </p:txBody>
      </p:sp>
      <p:sp>
        <p:nvSpPr>
          <p:cNvPr id="15366" name="Прямоугольник 6"/>
          <p:cNvSpPr>
            <a:spLocks noChangeArrowheads="1"/>
          </p:cNvSpPr>
          <p:nvPr/>
        </p:nvSpPr>
        <p:spPr bwMode="auto">
          <a:xfrm>
            <a:off x="5715000" y="5500688"/>
            <a:ext cx="1336675" cy="461962"/>
          </a:xfrm>
          <a:prstGeom prst="rect">
            <a:avLst/>
          </a:prstGeom>
          <a:noFill/>
          <a:ln>
            <a:noFill/>
          </a:ln>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defRPr/>
            </a:pPr>
            <a:r>
              <a:rPr lang="ru-RU" altLang="ru-RU" b="1" dirty="0">
                <a:solidFill>
                  <a:srgbClr val="000000"/>
                </a:solidFill>
                <a:latin typeface="+mn-lt"/>
                <a:cs typeface="+mn-cs"/>
              </a:rPr>
              <a:t>М</a:t>
            </a:r>
            <a:r>
              <a:rPr lang="ru-RU" altLang="ru-RU" b="1" u="sng" dirty="0">
                <a:solidFill>
                  <a:srgbClr val="000000"/>
                </a:solidFill>
                <a:latin typeface="+mn-lt"/>
                <a:cs typeface="+mn-cs"/>
              </a:rPr>
              <a:t>А</a:t>
            </a:r>
            <a:r>
              <a:rPr lang="ru-RU" altLang="ru-RU" b="1" dirty="0">
                <a:solidFill>
                  <a:srgbClr val="000000"/>
                </a:solidFill>
                <a:latin typeface="+mn-lt"/>
                <a:cs typeface="+mn-cs"/>
              </a:rPr>
              <a:t>ЛЯР</a:t>
            </a:r>
          </a:p>
        </p:txBody>
      </p:sp>
      <p:sp>
        <p:nvSpPr>
          <p:cNvPr id="8" name="Управляющая кнопка: домой 7">
            <a:hlinkClick r:id="rId5" action="ppaction://hlinksldjump" highlightClick="1"/>
          </p:cNvPr>
          <p:cNvSpPr/>
          <p:nvPr/>
        </p:nvSpPr>
        <p:spPr>
          <a:xfrm>
            <a:off x="8604250" y="6381750"/>
            <a:ext cx="539750" cy="47625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7" descr="Рисунок4"/>
          <p:cNvPicPr>
            <a:picLocks noChangeAspect="1" noChangeArrowheads="1"/>
          </p:cNvPicPr>
          <p:nvPr/>
        </p:nvPicPr>
        <p:blipFill>
          <a:blip r:embed="rId2"/>
          <a:srcRect/>
          <a:stretch>
            <a:fillRect/>
          </a:stretch>
        </p:blipFill>
        <p:spPr bwMode="auto">
          <a:xfrm>
            <a:off x="1588" y="1588"/>
            <a:ext cx="9142412" cy="6856412"/>
          </a:xfrm>
          <a:prstGeom prst="rect">
            <a:avLst/>
          </a:prstGeom>
          <a:noFill/>
          <a:ln w="9525">
            <a:noFill/>
            <a:miter lim="800000"/>
            <a:headEnd/>
            <a:tailEnd/>
          </a:ln>
        </p:spPr>
      </p:pic>
      <p:sp>
        <p:nvSpPr>
          <p:cNvPr id="2" name="Прямоугольник 1"/>
          <p:cNvSpPr/>
          <p:nvPr/>
        </p:nvSpPr>
        <p:spPr>
          <a:xfrm>
            <a:off x="428625" y="146050"/>
            <a:ext cx="8353425" cy="1200150"/>
          </a:xfrm>
          <a:prstGeom prst="rect">
            <a:avLst/>
          </a:prstGeom>
        </p:spPr>
        <p:txBody>
          <a:bodyPr>
            <a:spAutoFit/>
          </a:bodyPr>
          <a:lstStyle/>
          <a:p>
            <a:pPr algn="ctr" fontAlgn="auto">
              <a:spcBef>
                <a:spcPts val="0"/>
              </a:spcBef>
              <a:spcAft>
                <a:spcPts val="0"/>
              </a:spcAft>
              <a:defRPr/>
            </a:pPr>
            <a:r>
              <a:rPr lang="ru-RU" sz="3600" b="1" kern="0" dirty="0">
                <a:solidFill>
                  <a:schemeClr val="bg1"/>
                </a:solidFill>
                <a:latin typeface="Times New Roman" pitchFamily="18" charset="0"/>
                <a:ea typeface="+mj-ea"/>
                <a:cs typeface="Times New Roman" pitchFamily="18" charset="0"/>
              </a:rPr>
              <a:t>Методические приемы </a:t>
            </a:r>
          </a:p>
          <a:p>
            <a:pPr algn="ctr" fontAlgn="auto">
              <a:spcBef>
                <a:spcPts val="0"/>
              </a:spcBef>
              <a:spcAft>
                <a:spcPts val="0"/>
              </a:spcAft>
              <a:defRPr/>
            </a:pPr>
            <a:r>
              <a:rPr lang="ru-RU" sz="3600" b="1" kern="0" dirty="0">
                <a:solidFill>
                  <a:schemeClr val="bg1"/>
                </a:solidFill>
                <a:latin typeface="Times New Roman" pitchFamily="18" charset="0"/>
                <a:ea typeface="+mj-ea"/>
                <a:cs typeface="Times New Roman" pitchFamily="18" charset="0"/>
              </a:rPr>
              <a:t>О. С. Сериковой</a:t>
            </a:r>
            <a:endParaRPr lang="ru-RU" sz="3600" kern="0" dirty="0">
              <a:solidFill>
                <a:sysClr val="windowText" lastClr="000000"/>
              </a:solidFill>
              <a:latin typeface="+mn-lt"/>
              <a:cs typeface="+mn-cs"/>
            </a:endParaRPr>
          </a:p>
        </p:txBody>
      </p:sp>
      <p:sp>
        <p:nvSpPr>
          <p:cNvPr id="3" name="Прямоугольник 2"/>
          <p:cNvSpPr/>
          <p:nvPr/>
        </p:nvSpPr>
        <p:spPr>
          <a:xfrm>
            <a:off x="107950" y="1412875"/>
            <a:ext cx="8470900" cy="4672013"/>
          </a:xfrm>
          <a:prstGeom prst="rect">
            <a:avLst/>
          </a:prstGeom>
        </p:spPr>
        <p:txBody>
          <a:bodyPr>
            <a:spAutoFit/>
          </a:bodyPr>
          <a:lstStyle/>
          <a:p>
            <a:pPr marL="342900" indent="-342900" algn="just">
              <a:lnSpc>
                <a:spcPct val="80000"/>
              </a:lnSpc>
              <a:spcBef>
                <a:spcPct val="20000"/>
              </a:spcBef>
              <a:buClr>
                <a:srgbClr val="FFCC00"/>
              </a:buClr>
              <a:buSzPct val="70000"/>
              <a:tabLst>
                <a:tab pos="2687638" algn="l"/>
                <a:tab pos="4483100" algn="l"/>
              </a:tabLst>
              <a:defRPr/>
            </a:pPr>
            <a:r>
              <a:rPr lang="ru-RU" sz="2400" kern="0" dirty="0">
                <a:solidFill>
                  <a:schemeClr val="bg1"/>
                </a:solidFill>
                <a:latin typeface="Times New Roman" pitchFamily="18" charset="0"/>
                <a:cs typeface="Times New Roman" pitchFamily="18" charset="0"/>
              </a:rPr>
              <a:t>    орфограмма «словарного» слова связывается с ярким ассоциативным образом, который вспоминается при написании.</a:t>
            </a:r>
          </a:p>
          <a:p>
            <a:pPr marL="342900" indent="-342900" algn="just">
              <a:lnSpc>
                <a:spcPct val="80000"/>
              </a:lnSpc>
              <a:spcBef>
                <a:spcPct val="20000"/>
              </a:spcBef>
              <a:buClr>
                <a:srgbClr val="FFCC00"/>
              </a:buClr>
              <a:buSzPct val="70000"/>
              <a:tabLst>
                <a:tab pos="2687638" algn="l"/>
                <a:tab pos="4483100" algn="l"/>
              </a:tabLst>
              <a:defRPr/>
            </a:pPr>
            <a:endParaRPr lang="ru-RU" sz="2400" kern="0" dirty="0">
              <a:solidFill>
                <a:schemeClr val="bg1"/>
              </a:solidFill>
              <a:latin typeface="Times New Roman" pitchFamily="18" charset="0"/>
              <a:cs typeface="Times New Roman" pitchFamily="18" charset="0"/>
            </a:endParaRPr>
          </a:p>
          <a:p>
            <a:pPr marL="342900" indent="-342900" algn="ctr">
              <a:lnSpc>
                <a:spcPct val="80000"/>
              </a:lnSpc>
              <a:spcBef>
                <a:spcPct val="20000"/>
              </a:spcBef>
              <a:buClr>
                <a:srgbClr val="FFCC00"/>
              </a:buClr>
              <a:buSzPct val="70000"/>
              <a:tabLst>
                <a:tab pos="2687638" algn="l"/>
                <a:tab pos="4483100" algn="l"/>
              </a:tabLst>
              <a:defRPr/>
            </a:pPr>
            <a:r>
              <a:rPr lang="ru-RU" sz="2400" b="1" kern="0" dirty="0">
                <a:solidFill>
                  <a:schemeClr val="bg1"/>
                </a:solidFill>
                <a:latin typeface="Times New Roman" pitchFamily="18" charset="0"/>
                <a:cs typeface="Times New Roman" pitchFamily="18" charset="0"/>
              </a:rPr>
              <a:t>Модель: </a:t>
            </a:r>
            <a:r>
              <a:rPr lang="ru-RU" sz="2400" b="1" kern="0" dirty="0" err="1">
                <a:solidFill>
                  <a:schemeClr val="bg1"/>
                </a:solidFill>
                <a:latin typeface="Times New Roman" pitchFamily="18" charset="0"/>
                <a:cs typeface="Times New Roman" pitchFamily="18" charset="0"/>
              </a:rPr>
              <a:t>Сл.слово</a:t>
            </a:r>
            <a:r>
              <a:rPr lang="ru-RU" sz="2400" b="1" kern="0" dirty="0">
                <a:solidFill>
                  <a:schemeClr val="bg1"/>
                </a:solidFill>
                <a:latin typeface="Times New Roman" pitchFamily="18" charset="0"/>
                <a:cs typeface="Times New Roman" pitchFamily="18" charset="0"/>
              </a:rPr>
              <a:t>_________________ Ас. образ</a:t>
            </a:r>
          </a:p>
          <a:p>
            <a:pPr marL="342900" indent="-342900" algn="ctr">
              <a:lnSpc>
                <a:spcPct val="80000"/>
              </a:lnSpc>
              <a:spcBef>
                <a:spcPct val="20000"/>
              </a:spcBef>
              <a:buClr>
                <a:srgbClr val="FFCC00"/>
              </a:buClr>
              <a:buSzPct val="70000"/>
              <a:tabLst>
                <a:tab pos="2687638" algn="l"/>
                <a:tab pos="4483100" algn="l"/>
              </a:tabLst>
              <a:defRPr/>
            </a:pPr>
            <a:r>
              <a:rPr lang="ru-RU" sz="2400" b="1" kern="0" dirty="0">
                <a:solidFill>
                  <a:schemeClr val="bg1"/>
                </a:solidFill>
                <a:latin typeface="Times New Roman" pitchFamily="18" charset="0"/>
                <a:cs typeface="Times New Roman" pitchFamily="18" charset="0"/>
              </a:rPr>
              <a:t>	           признак	                 признак</a:t>
            </a:r>
          </a:p>
          <a:p>
            <a:pPr marL="342900" indent="-342900" algn="ctr">
              <a:lnSpc>
                <a:spcPct val="80000"/>
              </a:lnSpc>
              <a:spcBef>
                <a:spcPct val="20000"/>
              </a:spcBef>
              <a:buClr>
                <a:srgbClr val="FFCC00"/>
              </a:buClr>
              <a:buSzPct val="70000"/>
              <a:tabLst>
                <a:tab pos="2687638" algn="l"/>
                <a:tab pos="4483100" algn="l"/>
              </a:tabLst>
              <a:defRPr/>
            </a:pPr>
            <a:endParaRPr lang="ru-RU" sz="2400" b="1" kern="0" dirty="0">
              <a:solidFill>
                <a:schemeClr val="bg1"/>
              </a:solidFill>
              <a:latin typeface="Times New Roman" pitchFamily="18" charset="0"/>
              <a:cs typeface="Times New Roman" pitchFamily="18" charset="0"/>
            </a:endParaRPr>
          </a:p>
          <a:p>
            <a:pPr marL="342900" indent="-342900" algn="ctr">
              <a:lnSpc>
                <a:spcPct val="80000"/>
              </a:lnSpc>
              <a:spcBef>
                <a:spcPct val="20000"/>
              </a:spcBef>
              <a:buClr>
                <a:srgbClr val="FFCC00"/>
              </a:buClr>
              <a:buSzPct val="70000"/>
              <a:tabLst>
                <a:tab pos="2687638" algn="l"/>
                <a:tab pos="4483100" algn="l"/>
              </a:tabLst>
              <a:defRPr/>
            </a:pPr>
            <a:r>
              <a:rPr lang="ru-RU" sz="2400" b="1" kern="0" dirty="0">
                <a:solidFill>
                  <a:schemeClr val="bg1"/>
                </a:solidFill>
                <a:latin typeface="Times New Roman" pitchFamily="18" charset="0"/>
                <a:cs typeface="Times New Roman" pitchFamily="18" charset="0"/>
              </a:rPr>
              <a:t>Ассоциативная связь может быть по:</a:t>
            </a:r>
          </a:p>
          <a:p>
            <a:pPr marL="342900" indent="-342900">
              <a:lnSpc>
                <a:spcPct val="80000"/>
              </a:lnSpc>
              <a:spcBef>
                <a:spcPct val="20000"/>
              </a:spcBef>
              <a:buClr>
                <a:srgbClr val="FFCC00"/>
              </a:buClr>
              <a:buSzPct val="70000"/>
              <a:tabLst>
                <a:tab pos="2687638" algn="l"/>
                <a:tab pos="4483100" algn="l"/>
              </a:tabLst>
              <a:defRPr/>
            </a:pPr>
            <a:r>
              <a:rPr lang="ru-RU" sz="2400" kern="0" dirty="0">
                <a:solidFill>
                  <a:schemeClr val="bg1"/>
                </a:solidFill>
                <a:latin typeface="Times New Roman" pitchFamily="18" charset="0"/>
                <a:cs typeface="Times New Roman" pitchFamily="18" charset="0"/>
              </a:rPr>
              <a:t>цвету	вкусу</a:t>
            </a:r>
          </a:p>
          <a:p>
            <a:pPr marL="342900" indent="-342900">
              <a:lnSpc>
                <a:spcPct val="80000"/>
              </a:lnSpc>
              <a:spcBef>
                <a:spcPct val="20000"/>
              </a:spcBef>
              <a:buClr>
                <a:srgbClr val="FFCC00"/>
              </a:buClr>
              <a:buSzPct val="70000"/>
              <a:tabLst>
                <a:tab pos="2687638" algn="l"/>
                <a:tab pos="4483100" algn="l"/>
              </a:tabLst>
              <a:defRPr/>
            </a:pPr>
            <a:r>
              <a:rPr lang="ru-RU" sz="2400" kern="0" dirty="0">
                <a:solidFill>
                  <a:schemeClr val="bg1"/>
                </a:solidFill>
                <a:latin typeface="Times New Roman" pitchFamily="18" charset="0"/>
                <a:cs typeface="Times New Roman" pitchFamily="18" charset="0"/>
              </a:rPr>
              <a:t>материалу	месту расположения	</a:t>
            </a:r>
          </a:p>
          <a:p>
            <a:pPr marL="342900" indent="-342900">
              <a:lnSpc>
                <a:spcPct val="80000"/>
              </a:lnSpc>
              <a:spcBef>
                <a:spcPct val="20000"/>
              </a:spcBef>
              <a:buClr>
                <a:srgbClr val="FFCC00"/>
              </a:buClr>
              <a:buSzPct val="70000"/>
              <a:tabLst>
                <a:tab pos="2687638" algn="l"/>
                <a:tab pos="4483100" algn="l"/>
              </a:tabLst>
              <a:defRPr/>
            </a:pPr>
            <a:r>
              <a:rPr lang="ru-RU" sz="2400" kern="0" dirty="0">
                <a:solidFill>
                  <a:schemeClr val="bg1"/>
                </a:solidFill>
                <a:latin typeface="Times New Roman" pitchFamily="18" charset="0"/>
                <a:cs typeface="Times New Roman" pitchFamily="18" charset="0"/>
              </a:rPr>
              <a:t> звучанию 	форме</a:t>
            </a:r>
          </a:p>
          <a:p>
            <a:pPr marL="342900" indent="-342900">
              <a:lnSpc>
                <a:spcPct val="80000"/>
              </a:lnSpc>
              <a:spcBef>
                <a:spcPct val="20000"/>
              </a:spcBef>
              <a:buClr>
                <a:srgbClr val="FFCC00"/>
              </a:buClr>
              <a:buSzPct val="70000"/>
              <a:tabLst>
                <a:tab pos="2687638" algn="l"/>
                <a:tab pos="4483100" algn="l"/>
              </a:tabLst>
              <a:defRPr/>
            </a:pPr>
            <a:r>
              <a:rPr lang="ru-RU" sz="2400" kern="0" dirty="0">
                <a:solidFill>
                  <a:schemeClr val="bg1"/>
                </a:solidFill>
                <a:latin typeface="Times New Roman" pitchFamily="18" charset="0"/>
                <a:cs typeface="Times New Roman" pitchFamily="18" charset="0"/>
              </a:rPr>
              <a:t>назначению	количеству</a:t>
            </a:r>
          </a:p>
          <a:p>
            <a:pPr marL="342900" indent="-342900">
              <a:lnSpc>
                <a:spcPct val="80000"/>
              </a:lnSpc>
              <a:spcBef>
                <a:spcPct val="20000"/>
              </a:spcBef>
              <a:buClr>
                <a:srgbClr val="FFCC00"/>
              </a:buClr>
              <a:buSzPct val="70000"/>
              <a:tabLst>
                <a:tab pos="2687638" algn="l"/>
                <a:tab pos="4483100" algn="l"/>
              </a:tabLst>
              <a:defRPr/>
            </a:pPr>
            <a:r>
              <a:rPr lang="ru-RU" sz="2400" kern="0" dirty="0">
                <a:solidFill>
                  <a:schemeClr val="bg1"/>
                </a:solidFill>
                <a:latin typeface="Times New Roman" pitchFamily="18" charset="0"/>
                <a:cs typeface="Times New Roman" pitchFamily="18" charset="0"/>
              </a:rPr>
              <a:t>действию</a:t>
            </a:r>
          </a:p>
        </p:txBody>
      </p:sp>
      <p:sp>
        <p:nvSpPr>
          <p:cNvPr id="5" name="Овал 4"/>
          <p:cNvSpPr/>
          <p:nvPr/>
        </p:nvSpPr>
        <p:spPr>
          <a:xfrm>
            <a:off x="827088" y="2492375"/>
            <a:ext cx="1635125" cy="134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000" b="1" dirty="0">
                <a:solidFill>
                  <a:schemeClr val="bg1"/>
                </a:solidFill>
              </a:rPr>
              <a:t>Модель</a:t>
            </a:r>
          </a:p>
        </p:txBody>
      </p:sp>
      <p:sp>
        <p:nvSpPr>
          <p:cNvPr id="6" name="Овал 5"/>
          <p:cNvSpPr/>
          <p:nvPr/>
        </p:nvSpPr>
        <p:spPr>
          <a:xfrm>
            <a:off x="2268538" y="2492375"/>
            <a:ext cx="1943100" cy="134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400" b="1" dirty="0">
                <a:solidFill>
                  <a:schemeClr val="bg1"/>
                </a:solidFill>
              </a:rPr>
              <a:t>Словарное слово</a:t>
            </a:r>
          </a:p>
          <a:p>
            <a:pPr algn="ctr" fontAlgn="auto">
              <a:spcBef>
                <a:spcPts val="0"/>
              </a:spcBef>
              <a:spcAft>
                <a:spcPts val="0"/>
              </a:spcAft>
              <a:defRPr/>
            </a:pPr>
            <a:endParaRPr lang="ru-RU" sz="1400" b="1" dirty="0">
              <a:solidFill>
                <a:schemeClr val="bg1"/>
              </a:solidFill>
            </a:endParaRPr>
          </a:p>
          <a:p>
            <a:pPr algn="ctr" fontAlgn="auto">
              <a:spcBef>
                <a:spcPts val="0"/>
              </a:spcBef>
              <a:spcAft>
                <a:spcPts val="0"/>
              </a:spcAft>
              <a:defRPr/>
            </a:pPr>
            <a:r>
              <a:rPr lang="ru-RU" sz="1400" b="1" dirty="0">
                <a:solidFill>
                  <a:schemeClr val="bg1"/>
                </a:solidFill>
              </a:rPr>
              <a:t>Признак</a:t>
            </a:r>
          </a:p>
        </p:txBody>
      </p:sp>
      <p:sp>
        <p:nvSpPr>
          <p:cNvPr id="7" name="Овал 6"/>
          <p:cNvSpPr/>
          <p:nvPr/>
        </p:nvSpPr>
        <p:spPr>
          <a:xfrm>
            <a:off x="5651500" y="2492375"/>
            <a:ext cx="2160588" cy="134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400" b="1" dirty="0">
                <a:solidFill>
                  <a:schemeClr val="bg1"/>
                </a:solidFill>
              </a:rPr>
              <a:t>Ассоциативный образ</a:t>
            </a:r>
          </a:p>
          <a:p>
            <a:pPr algn="ctr" fontAlgn="auto">
              <a:spcBef>
                <a:spcPts val="0"/>
              </a:spcBef>
              <a:spcAft>
                <a:spcPts val="0"/>
              </a:spcAft>
              <a:defRPr/>
            </a:pPr>
            <a:endParaRPr lang="ru-RU" sz="1400" b="1" dirty="0">
              <a:solidFill>
                <a:schemeClr val="bg1"/>
              </a:solidFill>
            </a:endParaRPr>
          </a:p>
          <a:p>
            <a:pPr algn="ctr" fontAlgn="auto">
              <a:spcBef>
                <a:spcPts val="0"/>
              </a:spcBef>
              <a:spcAft>
                <a:spcPts val="0"/>
              </a:spcAft>
              <a:defRPr/>
            </a:pPr>
            <a:r>
              <a:rPr lang="ru-RU" sz="1400" b="1" dirty="0">
                <a:solidFill>
                  <a:schemeClr val="bg1"/>
                </a:solidFill>
              </a:rPr>
              <a:t>Признак</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8" descr="Рисунок4"/>
          <p:cNvPicPr>
            <a:picLocks noChangeAspect="1" noChangeArrowheads="1"/>
          </p:cNvPicPr>
          <p:nvPr/>
        </p:nvPicPr>
        <p:blipFill>
          <a:blip r:embed="rId2"/>
          <a:srcRect/>
          <a:stretch>
            <a:fillRect/>
          </a:stretch>
        </p:blipFill>
        <p:spPr bwMode="auto">
          <a:xfrm>
            <a:off x="1588" y="1588"/>
            <a:ext cx="9142412" cy="6856412"/>
          </a:xfrm>
          <a:prstGeom prst="rect">
            <a:avLst/>
          </a:prstGeom>
          <a:noFill/>
          <a:ln w="9525">
            <a:noFill/>
            <a:miter lim="800000"/>
            <a:headEnd/>
            <a:tailEnd/>
          </a:ln>
        </p:spPr>
      </p:pic>
      <p:sp>
        <p:nvSpPr>
          <p:cNvPr id="2" name="Прямоугольник 1"/>
          <p:cNvSpPr/>
          <p:nvPr/>
        </p:nvSpPr>
        <p:spPr>
          <a:xfrm>
            <a:off x="-973138" y="115888"/>
            <a:ext cx="7561263" cy="1139825"/>
          </a:xfrm>
          <a:prstGeom prst="rect">
            <a:avLst/>
          </a:prstGeom>
        </p:spPr>
        <p:txBody>
          <a:bodyPr>
            <a:spAutoFit/>
          </a:bodyPr>
          <a:lstStyle/>
          <a:p>
            <a:pPr algn="ctr" fontAlgn="auto">
              <a:spcBef>
                <a:spcPts val="0"/>
              </a:spcBef>
              <a:spcAft>
                <a:spcPts val="0"/>
              </a:spcAft>
              <a:defRPr/>
            </a:pPr>
            <a:r>
              <a:rPr lang="ru-RU" sz="3200" b="1" kern="0" dirty="0">
                <a:solidFill>
                  <a:prstClr val="black"/>
                </a:solidFill>
                <a:latin typeface="+mn-lt"/>
                <a:cs typeface="Times New Roman" pitchFamily="18" charset="0"/>
              </a:rPr>
              <a:t>Методические приемы </a:t>
            </a:r>
          </a:p>
          <a:p>
            <a:pPr algn="ctr" fontAlgn="auto">
              <a:spcBef>
                <a:spcPts val="0"/>
              </a:spcBef>
              <a:spcAft>
                <a:spcPts val="0"/>
              </a:spcAft>
              <a:defRPr/>
            </a:pPr>
            <a:r>
              <a:rPr lang="ru-RU" sz="3600" b="1" kern="0" dirty="0">
                <a:solidFill>
                  <a:prstClr val="black"/>
                </a:solidFill>
                <a:latin typeface="+mn-lt"/>
                <a:cs typeface="Times New Roman" pitchFamily="18" charset="0"/>
              </a:rPr>
              <a:t>О.Л. Соболевой</a:t>
            </a:r>
            <a:endParaRPr lang="ru-RU" sz="3600" kern="0" dirty="0">
              <a:solidFill>
                <a:sysClr val="windowText" lastClr="000000"/>
              </a:solidFill>
              <a:latin typeface="+mn-lt"/>
              <a:cs typeface="+mn-cs"/>
            </a:endParaRPr>
          </a:p>
        </p:txBody>
      </p:sp>
      <p:pic>
        <p:nvPicPr>
          <p:cNvPr id="41987" name="Picture 2" descr="C:\Users\user\Documents\Scanned Documents\метро.jpg"/>
          <p:cNvPicPr>
            <a:picLocks noChangeAspect="1" noChangeArrowheads="1"/>
          </p:cNvPicPr>
          <p:nvPr/>
        </p:nvPicPr>
        <p:blipFill>
          <a:blip r:embed="rId3"/>
          <a:srcRect/>
          <a:stretch>
            <a:fillRect/>
          </a:stretch>
        </p:blipFill>
        <p:spPr bwMode="auto">
          <a:xfrm>
            <a:off x="354013" y="1333500"/>
            <a:ext cx="4383087" cy="2617788"/>
          </a:xfrm>
          <a:prstGeom prst="rect">
            <a:avLst/>
          </a:prstGeom>
          <a:noFill/>
          <a:ln w="9525">
            <a:noFill/>
            <a:miter lim="800000"/>
            <a:headEnd/>
            <a:tailEnd/>
          </a:ln>
        </p:spPr>
      </p:pic>
      <p:pic>
        <p:nvPicPr>
          <p:cNvPr id="41988" name="Picture 3" descr="C:\Users\user\Documents\Scanned Documents\модель.jpg"/>
          <p:cNvPicPr>
            <a:picLocks noChangeAspect="1" noChangeArrowheads="1"/>
          </p:cNvPicPr>
          <p:nvPr/>
        </p:nvPicPr>
        <p:blipFill>
          <a:blip r:embed="rId4"/>
          <a:srcRect/>
          <a:stretch>
            <a:fillRect/>
          </a:stretch>
        </p:blipFill>
        <p:spPr bwMode="auto">
          <a:xfrm>
            <a:off x="4951413" y="146050"/>
            <a:ext cx="3965575" cy="2649538"/>
          </a:xfrm>
          <a:prstGeom prst="rect">
            <a:avLst/>
          </a:prstGeom>
          <a:noFill/>
          <a:ln w="9525">
            <a:noFill/>
            <a:miter lim="800000"/>
            <a:headEnd/>
            <a:tailEnd/>
          </a:ln>
        </p:spPr>
      </p:pic>
      <p:sp>
        <p:nvSpPr>
          <p:cNvPr id="41989" name="Подзаголовок 3"/>
          <p:cNvSpPr>
            <a:spLocks noGrp="1"/>
          </p:cNvSpPr>
          <p:nvPr>
            <p:ph type="subTitle" idx="4294967295"/>
          </p:nvPr>
        </p:nvSpPr>
        <p:spPr>
          <a:xfrm>
            <a:off x="0" y="3951288"/>
            <a:ext cx="3070225" cy="774700"/>
          </a:xfrm>
        </p:spPr>
        <p:txBody>
          <a:bodyPr/>
          <a:lstStyle/>
          <a:p>
            <a:pPr marL="0" indent="0" eaLnBrk="1" hangingPunct="1">
              <a:buFont typeface="Arial" charset="0"/>
              <a:buNone/>
            </a:pPr>
            <a:r>
              <a:rPr lang="ru-RU" sz="2000" b="1" smtClean="0">
                <a:solidFill>
                  <a:schemeClr val="bg1"/>
                </a:solidFill>
              </a:rPr>
              <a:t>                    </a:t>
            </a:r>
            <a:r>
              <a:rPr lang="ru-RU" sz="2400" b="1" smtClean="0">
                <a:solidFill>
                  <a:schemeClr val="bg1"/>
                </a:solidFill>
              </a:rPr>
              <a:t>В.В. Лайло</a:t>
            </a:r>
          </a:p>
        </p:txBody>
      </p:sp>
      <p:pic>
        <p:nvPicPr>
          <p:cNvPr id="41990" name="Picture 2" descr="C:\Users\user\Documents\Scanned Documents\по Лайло.jpg"/>
          <p:cNvPicPr>
            <a:picLocks noChangeAspect="1" noChangeArrowheads="1"/>
          </p:cNvPicPr>
          <p:nvPr/>
        </p:nvPicPr>
        <p:blipFill>
          <a:blip r:embed="rId5"/>
          <a:srcRect/>
          <a:stretch>
            <a:fillRect/>
          </a:stretch>
        </p:blipFill>
        <p:spPr bwMode="auto">
          <a:xfrm>
            <a:off x="5097463" y="2968625"/>
            <a:ext cx="3810000" cy="3873500"/>
          </a:xfrm>
          <a:prstGeom prst="rect">
            <a:avLst/>
          </a:prstGeom>
          <a:noFill/>
          <a:ln w="9525">
            <a:noFill/>
            <a:miter lim="800000"/>
            <a:headEnd/>
            <a:tailEnd/>
          </a:ln>
        </p:spPr>
      </p:pic>
      <p:pic>
        <p:nvPicPr>
          <p:cNvPr id="41991" name="Picture 3" descr="C:\Users\user\Documents\Scanned Documents\помидор - копия.jpg"/>
          <p:cNvPicPr>
            <a:picLocks noChangeAspect="1" noChangeArrowheads="1"/>
          </p:cNvPicPr>
          <p:nvPr/>
        </p:nvPicPr>
        <p:blipFill>
          <a:blip r:embed="rId6"/>
          <a:srcRect/>
          <a:stretch>
            <a:fillRect/>
          </a:stretch>
        </p:blipFill>
        <p:spPr bwMode="auto">
          <a:xfrm>
            <a:off x="293688" y="4321175"/>
            <a:ext cx="3873500" cy="252095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9" descr="Рисунок4"/>
          <p:cNvPicPr>
            <a:picLocks noChangeAspect="1" noChangeArrowheads="1"/>
          </p:cNvPicPr>
          <p:nvPr/>
        </p:nvPicPr>
        <p:blipFill>
          <a:blip r:embed="rId2"/>
          <a:srcRect/>
          <a:stretch>
            <a:fillRect/>
          </a:stretch>
        </p:blipFill>
        <p:spPr bwMode="auto">
          <a:xfrm>
            <a:off x="1588" y="1588"/>
            <a:ext cx="9142412" cy="6856412"/>
          </a:xfrm>
          <a:prstGeom prst="rect">
            <a:avLst/>
          </a:prstGeom>
          <a:noFill/>
          <a:ln w="9525">
            <a:noFill/>
            <a:miter lim="800000"/>
            <a:headEnd/>
            <a:tailEnd/>
          </a:ln>
        </p:spPr>
      </p:pic>
      <p:sp>
        <p:nvSpPr>
          <p:cNvPr id="43010" name="Заголовок 1"/>
          <p:cNvSpPr>
            <a:spLocks noGrp="1"/>
          </p:cNvSpPr>
          <p:nvPr>
            <p:ph type="title"/>
          </p:nvPr>
        </p:nvSpPr>
        <p:spPr>
          <a:xfrm>
            <a:off x="250825" y="-242888"/>
            <a:ext cx="8435975" cy="1357313"/>
          </a:xfrm>
        </p:spPr>
        <p:txBody>
          <a:bodyPr/>
          <a:lstStyle/>
          <a:p>
            <a:pPr eaLnBrk="1" hangingPunct="1"/>
            <a:r>
              <a:rPr lang="ru-RU" altLang="ru-RU" sz="4000" b="1" smtClean="0">
                <a:solidFill>
                  <a:schemeClr val="bg1"/>
                </a:solidFill>
              </a:rPr>
              <a:t>Нетрадиционные приёмы</a:t>
            </a:r>
          </a:p>
        </p:txBody>
      </p:sp>
      <p:sp>
        <p:nvSpPr>
          <p:cNvPr id="14339" name="Содержимое 2"/>
          <p:cNvSpPr>
            <a:spLocks noGrp="1"/>
          </p:cNvSpPr>
          <p:nvPr>
            <p:ph idx="1"/>
          </p:nvPr>
        </p:nvSpPr>
        <p:spPr>
          <a:xfrm>
            <a:off x="0" y="2276475"/>
            <a:ext cx="7467600" cy="4108450"/>
          </a:xfrm>
        </p:spPr>
        <p:txBody>
          <a:bodyPr rtlCol="0">
            <a:normAutofit lnSpcReduction="10000"/>
          </a:bodyPr>
          <a:lstStyle/>
          <a:p>
            <a:pPr algn="ctr" eaLnBrk="1" fontAlgn="auto" hangingPunct="1">
              <a:spcAft>
                <a:spcPts val="0"/>
              </a:spcAft>
              <a:buFont typeface="Wingdings" pitchFamily="2" charset="2"/>
              <a:buNone/>
              <a:defRPr/>
            </a:pPr>
            <a:endParaRPr lang="ru-RU" altLang="ru-RU" sz="6000" b="1" i="1" dirty="0">
              <a:solidFill>
                <a:srgbClr val="42557F"/>
              </a:solidFill>
              <a:latin typeface="Arial" charset="0"/>
            </a:endParaRPr>
          </a:p>
          <a:p>
            <a:pPr algn="ctr" eaLnBrk="1" fontAlgn="auto" hangingPunct="1">
              <a:spcAft>
                <a:spcPts val="0"/>
              </a:spcAft>
              <a:buFont typeface="Wingdings" pitchFamily="2" charset="2"/>
              <a:buNone/>
              <a:defRPr/>
            </a:pPr>
            <a:r>
              <a:rPr lang="ru-RU" altLang="ru-RU" sz="6000" b="1" i="1" dirty="0" err="1">
                <a:solidFill>
                  <a:schemeClr val="bg1"/>
                </a:solidFill>
              </a:rPr>
              <a:t>яг</a:t>
            </a:r>
            <a:r>
              <a:rPr lang="ru-RU" altLang="ru-RU" sz="6000" b="1" i="1" dirty="0">
                <a:solidFill>
                  <a:schemeClr val="bg1"/>
                </a:solidFill>
              </a:rPr>
              <a:t>    да</a:t>
            </a:r>
            <a:r>
              <a:rPr lang="ru-RU" altLang="ru-RU" sz="5400" b="1" i="1" dirty="0">
                <a:solidFill>
                  <a:schemeClr val="bg1"/>
                </a:solidFill>
              </a:rPr>
              <a:t>        </a:t>
            </a:r>
            <a:endParaRPr lang="ru-RU" altLang="ru-RU" sz="5400" b="1" i="1" dirty="0">
              <a:solidFill>
                <a:schemeClr val="bg1"/>
              </a:solidFill>
              <a:latin typeface="Arial" charset="0"/>
            </a:endParaRPr>
          </a:p>
          <a:p>
            <a:pPr algn="ctr" eaLnBrk="1" fontAlgn="auto" hangingPunct="1">
              <a:spcAft>
                <a:spcPts val="0"/>
              </a:spcAft>
              <a:buFont typeface="Wingdings" pitchFamily="2" charset="2"/>
              <a:buNone/>
              <a:defRPr/>
            </a:pPr>
            <a:r>
              <a:rPr lang="ru-RU" altLang="ru-RU" sz="6000" b="1" i="1" dirty="0" err="1">
                <a:solidFill>
                  <a:schemeClr val="bg1"/>
                </a:solidFill>
              </a:rPr>
              <a:t>ябл</a:t>
            </a:r>
            <a:r>
              <a:rPr lang="ru-RU" altLang="ru-RU" sz="6000" b="1" i="1" dirty="0">
                <a:solidFill>
                  <a:schemeClr val="bg1"/>
                </a:solidFill>
              </a:rPr>
              <a:t>    к   </a:t>
            </a:r>
            <a:endParaRPr lang="ru-RU" altLang="ru-RU" sz="6000" b="1" i="1" dirty="0">
              <a:solidFill>
                <a:schemeClr val="bg1"/>
              </a:solidFill>
              <a:latin typeface="Arial" charset="0"/>
            </a:endParaRPr>
          </a:p>
          <a:p>
            <a:pPr algn="ctr" eaLnBrk="1" fontAlgn="auto" hangingPunct="1">
              <a:spcAft>
                <a:spcPts val="0"/>
              </a:spcAft>
              <a:buFont typeface="Wingdings" pitchFamily="2" charset="2"/>
              <a:buNone/>
              <a:defRPr/>
            </a:pPr>
            <a:r>
              <a:rPr lang="ru-RU" altLang="ru-RU" sz="6000" b="1" i="1" dirty="0">
                <a:solidFill>
                  <a:schemeClr val="bg1"/>
                </a:solidFill>
              </a:rPr>
              <a:t>п    </a:t>
            </a:r>
            <a:r>
              <a:rPr lang="ru-RU" altLang="ru-RU" sz="6000" b="1" i="1" dirty="0" err="1">
                <a:solidFill>
                  <a:schemeClr val="bg1"/>
                </a:solidFill>
              </a:rPr>
              <a:t>ртрет</a:t>
            </a:r>
            <a:endParaRPr lang="ru-RU" altLang="ru-RU" sz="6000" b="1" i="1" dirty="0">
              <a:solidFill>
                <a:schemeClr val="bg1"/>
              </a:solidFill>
            </a:endParaRPr>
          </a:p>
          <a:p>
            <a:pPr algn="ctr" eaLnBrk="1" fontAlgn="auto" hangingPunct="1">
              <a:spcAft>
                <a:spcPts val="0"/>
              </a:spcAft>
              <a:buFont typeface="Wingdings" pitchFamily="2" charset="2"/>
              <a:buNone/>
              <a:defRPr/>
            </a:pPr>
            <a:endParaRPr lang="ru-RU" altLang="ru-RU" sz="5400" dirty="0">
              <a:solidFill>
                <a:srgbClr val="42557F"/>
              </a:solidFill>
            </a:endParaRPr>
          </a:p>
        </p:txBody>
      </p:sp>
      <p:pic>
        <p:nvPicPr>
          <p:cNvPr id="11268" name="Picture 2" descr="D:\Документы-Наташа\КАРТИНКИ\Копия f_apple.emf"/>
          <p:cNvPicPr>
            <a:picLocks noChangeAspect="1" noChangeArrowheads="1"/>
          </p:cNvPicPr>
          <p:nvPr/>
        </p:nvPicPr>
        <p:blipFill>
          <a:blip r:embed="rId3"/>
          <a:srcRect/>
          <a:stretch>
            <a:fillRect/>
          </a:stretch>
        </p:blipFill>
        <p:spPr bwMode="auto">
          <a:xfrm>
            <a:off x="3851275" y="4365625"/>
            <a:ext cx="677863" cy="884238"/>
          </a:xfrm>
          <a:prstGeom prst="rect">
            <a:avLst/>
          </a:prstGeom>
          <a:noFill/>
          <a:ln w="9525">
            <a:noFill/>
            <a:miter lim="800000"/>
            <a:headEnd/>
            <a:tailEnd/>
          </a:ln>
        </p:spPr>
      </p:pic>
      <p:pic>
        <p:nvPicPr>
          <p:cNvPr id="11269" name="Picture 2" descr="D:\Документы-Наташа\КАРТИНКИ\Копия f_apple.emf"/>
          <p:cNvPicPr>
            <a:picLocks noChangeAspect="1" noChangeArrowheads="1"/>
          </p:cNvPicPr>
          <p:nvPr/>
        </p:nvPicPr>
        <p:blipFill>
          <a:blip r:embed="rId3"/>
          <a:srcRect/>
          <a:stretch>
            <a:fillRect/>
          </a:stretch>
        </p:blipFill>
        <p:spPr bwMode="auto">
          <a:xfrm>
            <a:off x="5003800" y="4437063"/>
            <a:ext cx="642938" cy="838200"/>
          </a:xfrm>
          <a:prstGeom prst="rect">
            <a:avLst/>
          </a:prstGeom>
          <a:noFill/>
          <a:ln w="9525">
            <a:noFill/>
            <a:miter lim="800000"/>
            <a:headEnd/>
            <a:tailEnd/>
          </a:ln>
        </p:spPr>
      </p:pic>
      <p:pic>
        <p:nvPicPr>
          <p:cNvPr id="11270" name="Picture 3" descr="D:\Документы-Наташа\КАРТИНКИ\f_cherry.emf"/>
          <p:cNvPicPr>
            <a:picLocks noChangeAspect="1" noChangeArrowheads="1"/>
          </p:cNvPicPr>
          <p:nvPr/>
        </p:nvPicPr>
        <p:blipFill>
          <a:blip r:embed="rId4"/>
          <a:srcRect l="1704" r="56250"/>
          <a:stretch>
            <a:fillRect/>
          </a:stretch>
        </p:blipFill>
        <p:spPr bwMode="auto">
          <a:xfrm flipH="1">
            <a:off x="3348038" y="3284538"/>
            <a:ext cx="636587" cy="896937"/>
          </a:xfrm>
          <a:prstGeom prst="rect">
            <a:avLst/>
          </a:prstGeom>
          <a:noFill/>
          <a:ln w="9525">
            <a:noFill/>
            <a:miter lim="800000"/>
            <a:headEnd/>
            <a:tailEnd/>
          </a:ln>
        </p:spPr>
      </p:pic>
      <p:pic>
        <p:nvPicPr>
          <p:cNvPr id="11271" name="Picture 4" descr="D:\Документы-Наташа\КАРТИНКИ\b_boy.emf"/>
          <p:cNvPicPr>
            <a:picLocks noChangeAspect="1" noChangeArrowheads="1"/>
          </p:cNvPicPr>
          <p:nvPr/>
        </p:nvPicPr>
        <p:blipFill>
          <a:blip r:embed="rId5"/>
          <a:srcRect/>
          <a:stretch>
            <a:fillRect/>
          </a:stretch>
        </p:blipFill>
        <p:spPr bwMode="auto">
          <a:xfrm>
            <a:off x="2411413" y="5516563"/>
            <a:ext cx="679450" cy="642937"/>
          </a:xfrm>
          <a:prstGeom prst="rect">
            <a:avLst/>
          </a:prstGeom>
          <a:noFill/>
          <a:ln w="9525">
            <a:noFill/>
            <a:miter lim="800000"/>
            <a:headEnd/>
            <a:tailEnd/>
          </a:ln>
        </p:spPr>
      </p:pic>
      <p:sp>
        <p:nvSpPr>
          <p:cNvPr id="43016" name="AutoShape 11"/>
          <p:cNvSpPr>
            <a:spLocks noChangeArrowheads="1"/>
          </p:cNvSpPr>
          <p:nvPr/>
        </p:nvSpPr>
        <p:spPr bwMode="auto">
          <a:xfrm>
            <a:off x="571500" y="1143000"/>
            <a:ext cx="7024688" cy="1152525"/>
          </a:xfrm>
          <a:prstGeom prst="horizontalScroll">
            <a:avLst>
              <a:gd name="adj" fmla="val 12500"/>
            </a:avLst>
          </a:prstGeom>
          <a:noFill/>
          <a:ln w="31750">
            <a:solidFill>
              <a:schemeClr val="accent1"/>
            </a:solidFill>
            <a:round/>
            <a:headEnd/>
            <a:tailEnd/>
          </a:ln>
        </p:spPr>
        <p:txBody>
          <a:bodyPr wrap="none" anchor="ctr"/>
          <a:lstStyle/>
          <a:p>
            <a:pPr algn="ctr"/>
            <a:r>
              <a:rPr lang="ru-RU" altLang="ru-RU" sz="3200" b="1">
                <a:solidFill>
                  <a:srgbClr val="006600"/>
                </a:solidFill>
              </a:rPr>
              <a:t>  </a:t>
            </a:r>
            <a:r>
              <a:rPr lang="ru-RU" altLang="ru-RU" sz="3200" b="1">
                <a:solidFill>
                  <a:schemeClr val="bg1"/>
                </a:solidFill>
              </a:rPr>
              <a:t>Метод ассоциаций</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1270"/>
                                        </p:tgtEl>
                                        <p:attrNameLst>
                                          <p:attrName>style.visibility</p:attrName>
                                        </p:attrNameLst>
                                      </p:cBhvr>
                                      <p:to>
                                        <p:strVal val="visible"/>
                                      </p:to>
                                    </p:set>
                                    <p:animEffect transition="in" filter="fade">
                                      <p:cBhvr>
                                        <p:cTn id="7" dur="500"/>
                                        <p:tgtEl>
                                          <p:spTgt spid="112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1268"/>
                                        </p:tgtEl>
                                        <p:attrNameLst>
                                          <p:attrName>style.visibility</p:attrName>
                                        </p:attrNameLst>
                                      </p:cBhvr>
                                      <p:to>
                                        <p:strVal val="visible"/>
                                      </p:to>
                                    </p:set>
                                    <p:animEffect transition="in" filter="fade">
                                      <p:cBhvr>
                                        <p:cTn id="12" dur="500"/>
                                        <p:tgtEl>
                                          <p:spTgt spid="11268"/>
                                        </p:tgtEl>
                                      </p:cBhvr>
                                    </p:animEffect>
                                  </p:childTnLst>
                                </p:cTn>
                              </p:par>
                              <p:par>
                                <p:cTn id="13" presetID="10" presetClass="entr" presetSubtype="0" fill="hold" nodeType="withEffect">
                                  <p:stCondLst>
                                    <p:cond delay="0"/>
                                  </p:stCondLst>
                                  <p:childTnLst>
                                    <p:set>
                                      <p:cBhvr>
                                        <p:cTn id="14" dur="1" fill="hold">
                                          <p:stCondLst>
                                            <p:cond delay="0"/>
                                          </p:stCondLst>
                                        </p:cTn>
                                        <p:tgtEl>
                                          <p:spTgt spid="11269"/>
                                        </p:tgtEl>
                                        <p:attrNameLst>
                                          <p:attrName>style.visibility</p:attrName>
                                        </p:attrNameLst>
                                      </p:cBhvr>
                                      <p:to>
                                        <p:strVal val="visible"/>
                                      </p:to>
                                    </p:set>
                                    <p:animEffect transition="in" filter="fade">
                                      <p:cBhvr>
                                        <p:cTn id="15" dur="500"/>
                                        <p:tgtEl>
                                          <p:spTgt spid="11269"/>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11271"/>
                                        </p:tgtEl>
                                        <p:attrNameLst>
                                          <p:attrName>style.visibility</p:attrName>
                                        </p:attrNameLst>
                                      </p:cBhvr>
                                      <p:to>
                                        <p:strVal val="visible"/>
                                      </p:to>
                                    </p:set>
                                    <p:animEffect transition="in" filter="fade">
                                      <p:cBhvr>
                                        <p:cTn id="20" dur="500"/>
                                        <p:tgtEl>
                                          <p:spTgt spid="112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Picture 9" descr="Рисунок4"/>
          <p:cNvPicPr>
            <a:picLocks noChangeAspect="1" noChangeArrowheads="1"/>
          </p:cNvPicPr>
          <p:nvPr/>
        </p:nvPicPr>
        <p:blipFill>
          <a:blip r:embed="rId2"/>
          <a:srcRect/>
          <a:stretch>
            <a:fillRect/>
          </a:stretch>
        </p:blipFill>
        <p:spPr bwMode="auto">
          <a:xfrm>
            <a:off x="1588" y="-20638"/>
            <a:ext cx="9142412" cy="6856413"/>
          </a:xfrm>
          <a:prstGeom prst="rect">
            <a:avLst/>
          </a:prstGeom>
          <a:noFill/>
          <a:ln w="9525">
            <a:noFill/>
            <a:miter lim="800000"/>
            <a:headEnd/>
            <a:tailEnd/>
          </a:ln>
        </p:spPr>
      </p:pic>
      <p:sp>
        <p:nvSpPr>
          <p:cNvPr id="44034" name="Заголовок 1"/>
          <p:cNvSpPr>
            <a:spLocks noGrp="1"/>
          </p:cNvSpPr>
          <p:nvPr>
            <p:ph type="title" idx="4294967295"/>
          </p:nvPr>
        </p:nvSpPr>
        <p:spPr>
          <a:xfrm>
            <a:off x="-52388" y="217488"/>
            <a:ext cx="3814763" cy="1012825"/>
          </a:xfrm>
        </p:spPr>
        <p:txBody>
          <a:bodyPr anchor="b"/>
          <a:lstStyle/>
          <a:p>
            <a:pPr eaLnBrk="1" hangingPunct="1"/>
            <a:r>
              <a:rPr lang="ru-RU" altLang="ru-RU" sz="3600" smtClean="0">
                <a:solidFill>
                  <a:srgbClr val="C00000"/>
                </a:solidFill>
                <a:latin typeface="Verdana" pitchFamily="34" charset="0"/>
              </a:rPr>
              <a:t/>
            </a:r>
            <a:br>
              <a:rPr lang="ru-RU" altLang="ru-RU" sz="3600" smtClean="0">
                <a:solidFill>
                  <a:srgbClr val="C00000"/>
                </a:solidFill>
                <a:latin typeface="Verdana" pitchFamily="34" charset="0"/>
              </a:rPr>
            </a:br>
            <a:r>
              <a:rPr lang="ru-RU" altLang="ru-RU" sz="3600" b="1" smtClean="0">
                <a:solidFill>
                  <a:schemeClr val="bg1"/>
                </a:solidFill>
                <a:latin typeface="Times New Roman" pitchFamily="18" charset="0"/>
                <a:cs typeface="Times New Roman" pitchFamily="18" charset="0"/>
              </a:rPr>
              <a:t>Этапы работы</a:t>
            </a:r>
            <a:br>
              <a:rPr lang="ru-RU" altLang="ru-RU" sz="3600" b="1" smtClean="0">
                <a:solidFill>
                  <a:schemeClr val="bg1"/>
                </a:solidFill>
                <a:latin typeface="Times New Roman" pitchFamily="18" charset="0"/>
                <a:cs typeface="Times New Roman" pitchFamily="18" charset="0"/>
              </a:rPr>
            </a:br>
            <a:endParaRPr lang="ru-RU" altLang="ru-RU" sz="3600" b="1" smtClean="0">
              <a:solidFill>
                <a:schemeClr val="bg1"/>
              </a:solidFill>
              <a:latin typeface="Times New Roman" pitchFamily="18" charset="0"/>
              <a:cs typeface="Times New Roman" pitchFamily="18" charset="0"/>
            </a:endParaRPr>
          </a:p>
        </p:txBody>
      </p:sp>
      <p:sp>
        <p:nvSpPr>
          <p:cNvPr id="11269" name="AutoShape 5"/>
          <p:cNvSpPr>
            <a:spLocks noChangeArrowheads="1"/>
          </p:cNvSpPr>
          <p:nvPr/>
        </p:nvSpPr>
        <p:spPr bwMode="auto">
          <a:xfrm>
            <a:off x="631825" y="1230313"/>
            <a:ext cx="2663825" cy="862012"/>
          </a:xfrm>
          <a:prstGeom prst="roundRect">
            <a:avLst>
              <a:gd name="adj" fmla="val 16667"/>
            </a:avLst>
          </a:prstGeom>
          <a:solidFill>
            <a:schemeClr val="accent6">
              <a:lumMod val="60000"/>
              <a:lumOff val="40000"/>
            </a:schemeClr>
          </a:solidFill>
          <a:ln w="25400">
            <a:solidFill>
              <a:schemeClr val="tx1"/>
            </a:solidFill>
            <a:round/>
            <a:headEnd/>
            <a:tailEnd/>
          </a:ln>
        </p:spPr>
        <p:txBody>
          <a:bodyPr wrap="none"/>
          <a:lstStyle/>
          <a:p>
            <a:pPr algn="ctr">
              <a:defRPr/>
            </a:pPr>
            <a:r>
              <a:rPr lang="ru-RU" sz="2400" b="1" dirty="0">
                <a:solidFill>
                  <a:schemeClr val="bg1"/>
                </a:solidFill>
                <a:latin typeface="+mn-lt"/>
                <a:cs typeface="+mn-cs"/>
              </a:rPr>
              <a:t>Подготовительный</a:t>
            </a:r>
          </a:p>
        </p:txBody>
      </p:sp>
      <p:sp>
        <p:nvSpPr>
          <p:cNvPr id="11270" name="AutoShape 6"/>
          <p:cNvSpPr>
            <a:spLocks noChangeArrowheads="1"/>
          </p:cNvSpPr>
          <p:nvPr/>
        </p:nvSpPr>
        <p:spPr bwMode="auto">
          <a:xfrm>
            <a:off x="558800" y="2327275"/>
            <a:ext cx="2808288" cy="646113"/>
          </a:xfrm>
          <a:prstGeom prst="roundRect">
            <a:avLst>
              <a:gd name="adj" fmla="val 16667"/>
            </a:avLst>
          </a:prstGeom>
          <a:solidFill>
            <a:srgbClr val="FF9900"/>
          </a:solidFill>
          <a:ln w="31750">
            <a:solidFill>
              <a:schemeClr val="tx1"/>
            </a:solidFill>
            <a:round/>
            <a:headEnd/>
            <a:tailEnd/>
          </a:ln>
        </p:spPr>
        <p:txBody>
          <a:bodyPr wrap="none"/>
          <a:lstStyle/>
          <a:p>
            <a:pPr algn="ctr"/>
            <a:r>
              <a:rPr lang="ru-RU" altLang="ru-RU" sz="2400" b="1">
                <a:solidFill>
                  <a:srgbClr val="000000"/>
                </a:solidFill>
                <a:latin typeface="Times New Roman" pitchFamily="18" charset="0"/>
                <a:cs typeface="Times New Roman" pitchFamily="18" charset="0"/>
              </a:rPr>
              <a:t>Ознакомительный</a:t>
            </a:r>
          </a:p>
        </p:txBody>
      </p:sp>
      <p:sp>
        <p:nvSpPr>
          <p:cNvPr id="11271" name="AutoShape 7"/>
          <p:cNvSpPr>
            <a:spLocks noChangeArrowheads="1"/>
          </p:cNvSpPr>
          <p:nvPr/>
        </p:nvSpPr>
        <p:spPr bwMode="auto">
          <a:xfrm>
            <a:off x="347663" y="3271838"/>
            <a:ext cx="3238500" cy="923925"/>
          </a:xfrm>
          <a:prstGeom prst="roundRect">
            <a:avLst>
              <a:gd name="adj" fmla="val 16667"/>
            </a:avLst>
          </a:prstGeom>
          <a:solidFill>
            <a:schemeClr val="accent6">
              <a:lumMod val="40000"/>
              <a:lumOff val="60000"/>
            </a:schemeClr>
          </a:solidFill>
          <a:ln w="31750">
            <a:solidFill>
              <a:schemeClr val="tx1"/>
            </a:solidFill>
            <a:round/>
            <a:headEnd/>
            <a:tailEnd/>
          </a:ln>
        </p:spPr>
        <p:txBody>
          <a:bodyPr wrap="none"/>
          <a:lstStyle/>
          <a:p>
            <a:pPr algn="ctr">
              <a:defRPr/>
            </a:pPr>
            <a:r>
              <a:rPr lang="ru-RU" sz="2400" b="1" dirty="0" err="1">
                <a:solidFill>
                  <a:srgbClr val="000000"/>
                </a:solidFill>
                <a:latin typeface="+mn-lt"/>
                <a:cs typeface="+mn-cs"/>
              </a:rPr>
              <a:t>Тренировочно</a:t>
            </a:r>
            <a:r>
              <a:rPr lang="ru-RU" sz="2400" b="1" dirty="0">
                <a:solidFill>
                  <a:srgbClr val="000000"/>
                </a:solidFill>
                <a:latin typeface="+mn-lt"/>
                <a:cs typeface="+mn-cs"/>
              </a:rPr>
              <a:t> – </a:t>
            </a:r>
          </a:p>
          <a:p>
            <a:pPr algn="ctr">
              <a:defRPr/>
            </a:pPr>
            <a:r>
              <a:rPr lang="ru-RU" sz="2400" b="1" dirty="0">
                <a:solidFill>
                  <a:srgbClr val="000000"/>
                </a:solidFill>
                <a:latin typeface="+mn-lt"/>
                <a:cs typeface="+mn-cs"/>
              </a:rPr>
              <a:t>закрепительный</a:t>
            </a:r>
          </a:p>
        </p:txBody>
      </p:sp>
      <p:sp>
        <p:nvSpPr>
          <p:cNvPr id="11272" name="AutoShape 8"/>
          <p:cNvSpPr>
            <a:spLocks noChangeArrowheads="1"/>
          </p:cNvSpPr>
          <p:nvPr/>
        </p:nvSpPr>
        <p:spPr bwMode="auto">
          <a:xfrm>
            <a:off x="344488" y="4540250"/>
            <a:ext cx="3238500" cy="603250"/>
          </a:xfrm>
          <a:prstGeom prst="roundRect">
            <a:avLst>
              <a:gd name="adj" fmla="val 16667"/>
            </a:avLst>
          </a:prstGeom>
          <a:solidFill>
            <a:srgbClr val="FF9900"/>
          </a:solidFill>
          <a:ln w="31750">
            <a:solidFill>
              <a:schemeClr val="tx1"/>
            </a:solidFill>
            <a:round/>
            <a:headEnd/>
            <a:tailEnd/>
          </a:ln>
        </p:spPr>
        <p:txBody>
          <a:bodyPr wrap="none"/>
          <a:lstStyle/>
          <a:p>
            <a:pPr algn="ctr"/>
            <a:r>
              <a:rPr lang="ru-RU" altLang="ru-RU" sz="2400" b="1">
                <a:solidFill>
                  <a:srgbClr val="000000"/>
                </a:solidFill>
                <a:latin typeface="Times New Roman" pitchFamily="18" charset="0"/>
                <a:cs typeface="Times New Roman" pitchFamily="18" charset="0"/>
              </a:rPr>
              <a:t>Учётно - контрольный</a:t>
            </a:r>
          </a:p>
        </p:txBody>
      </p:sp>
      <p:sp>
        <p:nvSpPr>
          <p:cNvPr id="11273" name="AutoShape 9"/>
          <p:cNvSpPr>
            <a:spLocks noChangeArrowheads="1"/>
          </p:cNvSpPr>
          <p:nvPr/>
        </p:nvSpPr>
        <p:spPr bwMode="auto">
          <a:xfrm>
            <a:off x="163513" y="5559425"/>
            <a:ext cx="3598862" cy="498475"/>
          </a:xfrm>
          <a:prstGeom prst="roundRect">
            <a:avLst>
              <a:gd name="adj" fmla="val 16667"/>
            </a:avLst>
          </a:prstGeom>
          <a:solidFill>
            <a:schemeClr val="accent2">
              <a:lumMod val="40000"/>
              <a:lumOff val="60000"/>
            </a:schemeClr>
          </a:solidFill>
          <a:ln w="31750">
            <a:solidFill>
              <a:schemeClr val="tx1"/>
            </a:solidFill>
            <a:round/>
            <a:headEnd/>
            <a:tailEnd/>
          </a:ln>
        </p:spPr>
        <p:txBody>
          <a:bodyPr wrap="none" anchor="ctr"/>
          <a:lstStyle/>
          <a:p>
            <a:pPr algn="ctr">
              <a:defRPr/>
            </a:pPr>
            <a:r>
              <a:rPr lang="ru-RU" sz="2400" b="1" dirty="0" err="1">
                <a:solidFill>
                  <a:srgbClr val="000000"/>
                </a:solidFill>
                <a:latin typeface="+mn-lt"/>
                <a:cs typeface="+mn-cs"/>
              </a:rPr>
              <a:t>Итогово</a:t>
            </a:r>
            <a:r>
              <a:rPr lang="ru-RU" sz="2400" b="1" dirty="0">
                <a:solidFill>
                  <a:srgbClr val="000000"/>
                </a:solidFill>
                <a:latin typeface="+mn-lt"/>
                <a:cs typeface="+mn-cs"/>
              </a:rPr>
              <a:t> - аналитический</a:t>
            </a:r>
          </a:p>
        </p:txBody>
      </p:sp>
      <p:sp>
        <p:nvSpPr>
          <p:cNvPr id="2" name="Стрелка: вниз 1">
            <a:extLst>
              <a:ext uri="{FF2B5EF4-FFF2-40B4-BE49-F238E27FC236}"/>
            </a:extLst>
          </p:cNvPr>
          <p:cNvSpPr/>
          <p:nvPr/>
        </p:nvSpPr>
        <p:spPr>
          <a:xfrm>
            <a:off x="1733550" y="2092325"/>
            <a:ext cx="215900" cy="2889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1" name="Стрелка: вниз 10">
            <a:extLst>
              <a:ext uri="{FF2B5EF4-FFF2-40B4-BE49-F238E27FC236}"/>
            </a:extLst>
          </p:cNvPr>
          <p:cNvSpPr/>
          <p:nvPr/>
        </p:nvSpPr>
        <p:spPr>
          <a:xfrm>
            <a:off x="1733550" y="3054350"/>
            <a:ext cx="215900" cy="2889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2" name="Стрелка: вниз 11">
            <a:extLst>
              <a:ext uri="{FF2B5EF4-FFF2-40B4-BE49-F238E27FC236}"/>
            </a:extLst>
          </p:cNvPr>
          <p:cNvSpPr/>
          <p:nvPr/>
        </p:nvSpPr>
        <p:spPr>
          <a:xfrm>
            <a:off x="1747838" y="4268788"/>
            <a:ext cx="215900" cy="2889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3" name="Стрелка: вниз 12">
            <a:extLst>
              <a:ext uri="{FF2B5EF4-FFF2-40B4-BE49-F238E27FC236}"/>
            </a:extLst>
          </p:cNvPr>
          <p:cNvSpPr/>
          <p:nvPr/>
        </p:nvSpPr>
        <p:spPr>
          <a:xfrm>
            <a:off x="1747838" y="5183188"/>
            <a:ext cx="215900" cy="2873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4" name="Прямоугольник 3">
            <a:extLst>
              <a:ext uri="{FF2B5EF4-FFF2-40B4-BE49-F238E27FC236}"/>
            </a:extLst>
          </p:cNvPr>
          <p:cNvSpPr/>
          <p:nvPr/>
        </p:nvSpPr>
        <p:spPr>
          <a:xfrm>
            <a:off x="5003800" y="77788"/>
            <a:ext cx="3602038" cy="646112"/>
          </a:xfrm>
          <a:prstGeom prst="rect">
            <a:avLst/>
          </a:prstGeom>
        </p:spPr>
        <p:txBody>
          <a:bodyPr wrap="none">
            <a:spAutoFit/>
          </a:bodyPr>
          <a:lstStyle/>
          <a:p>
            <a:pPr>
              <a:defRPr/>
            </a:pPr>
            <a:r>
              <a:rPr lang="ru-RU" sz="3600" b="1" dirty="0">
                <a:solidFill>
                  <a:schemeClr val="bg1"/>
                </a:solidFill>
                <a:latin typeface="+mn-lt"/>
              </a:rPr>
              <a:t>Система работы</a:t>
            </a:r>
          </a:p>
        </p:txBody>
      </p:sp>
      <p:sp>
        <p:nvSpPr>
          <p:cNvPr id="16" name="Прямоугольник 15">
            <a:extLst>
              <a:ext uri="{FF2B5EF4-FFF2-40B4-BE49-F238E27FC236}"/>
            </a:extLst>
          </p:cNvPr>
          <p:cNvSpPr/>
          <p:nvPr/>
        </p:nvSpPr>
        <p:spPr>
          <a:xfrm>
            <a:off x="5205413" y="1144588"/>
            <a:ext cx="3140075" cy="646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4400" dirty="0">
                <a:solidFill>
                  <a:schemeClr val="bg1"/>
                </a:solidFill>
                <a:hlinkClick r:id="rId3" action="ppaction://hlinkfile"/>
              </a:rPr>
              <a:t>1 класс</a:t>
            </a:r>
            <a:endParaRPr lang="ru-RU" sz="4400" dirty="0">
              <a:solidFill>
                <a:schemeClr val="bg1"/>
              </a:solidFill>
            </a:endParaRPr>
          </a:p>
        </p:txBody>
      </p:sp>
      <p:sp>
        <p:nvSpPr>
          <p:cNvPr id="20" name="Прямоугольник 19">
            <a:extLst>
              <a:ext uri="{FF2B5EF4-FFF2-40B4-BE49-F238E27FC236}"/>
            </a:extLst>
          </p:cNvPr>
          <p:cNvSpPr/>
          <p:nvPr/>
        </p:nvSpPr>
        <p:spPr>
          <a:xfrm>
            <a:off x="4867275" y="2139950"/>
            <a:ext cx="3816350" cy="863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4400" dirty="0">
                <a:solidFill>
                  <a:schemeClr val="bg1"/>
                </a:solidFill>
                <a:hlinkClick r:id="rId4" action="ppaction://hlinkfile"/>
              </a:rPr>
              <a:t>2</a:t>
            </a:r>
            <a:r>
              <a:rPr lang="ru-RU" sz="4400" dirty="0">
                <a:solidFill>
                  <a:schemeClr val="bg1"/>
                </a:solidFill>
              </a:rPr>
              <a:t> </a:t>
            </a:r>
            <a:r>
              <a:rPr lang="ru-RU" sz="4400" dirty="0">
                <a:solidFill>
                  <a:schemeClr val="bg1"/>
                </a:solidFill>
                <a:hlinkClick r:id="rId4" action="ppaction://hlinkfile"/>
              </a:rPr>
              <a:t>класс</a:t>
            </a:r>
            <a:endParaRPr lang="ru-RU" sz="4400" dirty="0">
              <a:solidFill>
                <a:schemeClr val="bg1"/>
              </a:solidFill>
            </a:endParaRPr>
          </a:p>
        </p:txBody>
      </p:sp>
      <p:sp>
        <p:nvSpPr>
          <p:cNvPr id="21" name="Прямоугольник 20">
            <a:extLst>
              <a:ext uri="{FF2B5EF4-FFF2-40B4-BE49-F238E27FC236}"/>
            </a:extLst>
          </p:cNvPr>
          <p:cNvSpPr/>
          <p:nvPr/>
        </p:nvSpPr>
        <p:spPr>
          <a:xfrm>
            <a:off x="4643438" y="3327400"/>
            <a:ext cx="4321175" cy="936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4400" dirty="0">
                <a:solidFill>
                  <a:schemeClr val="bg1"/>
                </a:solidFill>
                <a:hlinkClick r:id="rId5" action="ppaction://hlinkfile"/>
              </a:rPr>
              <a:t>3</a:t>
            </a:r>
            <a:r>
              <a:rPr lang="ru-RU" sz="4400" dirty="0">
                <a:solidFill>
                  <a:schemeClr val="bg1"/>
                </a:solidFill>
              </a:rPr>
              <a:t> </a:t>
            </a:r>
            <a:r>
              <a:rPr lang="ru-RU" sz="4400" dirty="0">
                <a:solidFill>
                  <a:schemeClr val="bg1"/>
                </a:solidFill>
                <a:hlinkClick r:id="rId5" action="ppaction://hlinkfile"/>
              </a:rPr>
              <a:t>класс</a:t>
            </a:r>
            <a:endParaRPr lang="ru-RU" sz="4400" dirty="0">
              <a:solidFill>
                <a:schemeClr val="bg1"/>
              </a:solidFill>
            </a:endParaRPr>
          </a:p>
        </p:txBody>
      </p:sp>
      <p:sp>
        <p:nvSpPr>
          <p:cNvPr id="22" name="Прямоугольник 21">
            <a:extLst>
              <a:ext uri="{FF2B5EF4-FFF2-40B4-BE49-F238E27FC236}"/>
            </a:extLst>
          </p:cNvPr>
          <p:cNvSpPr/>
          <p:nvPr/>
        </p:nvSpPr>
        <p:spPr>
          <a:xfrm>
            <a:off x="5297488" y="4557713"/>
            <a:ext cx="3203575" cy="936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4400" dirty="0">
                <a:solidFill>
                  <a:schemeClr val="bg1"/>
                </a:solidFill>
                <a:hlinkClick r:id="rId6" action="ppaction://hlinkfile"/>
              </a:rPr>
              <a:t>4</a:t>
            </a:r>
            <a:r>
              <a:rPr lang="ru-RU" sz="4400" dirty="0">
                <a:solidFill>
                  <a:schemeClr val="bg1"/>
                </a:solidFill>
              </a:rPr>
              <a:t> </a:t>
            </a:r>
            <a:r>
              <a:rPr lang="ru-RU" sz="4400" dirty="0">
                <a:solidFill>
                  <a:schemeClr val="bg1"/>
                </a:solidFill>
                <a:hlinkClick r:id="rId6" action="ppaction://hlinkfile"/>
              </a:rPr>
              <a:t>класс</a:t>
            </a:r>
            <a:endParaRPr lang="ru-RU" sz="4400" dirty="0">
              <a:solidFill>
                <a:schemeClr val="bg1"/>
              </a:solidFill>
            </a:endParaRPr>
          </a:p>
        </p:txBody>
      </p:sp>
      <p:sp>
        <p:nvSpPr>
          <p:cNvPr id="5" name="Стрелка: вниз 4">
            <a:extLst>
              <a:ext uri="{FF2B5EF4-FFF2-40B4-BE49-F238E27FC236}"/>
            </a:extLst>
          </p:cNvPr>
          <p:cNvSpPr/>
          <p:nvPr/>
        </p:nvSpPr>
        <p:spPr>
          <a:xfrm>
            <a:off x="6599238" y="3041650"/>
            <a:ext cx="236537" cy="411163"/>
          </a:xfrm>
          <a:prstGeom prst="downArrow">
            <a:avLst/>
          </a:prstGeom>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4" name="Стрелка: вниз 23">
            <a:extLst>
              <a:ext uri="{FF2B5EF4-FFF2-40B4-BE49-F238E27FC236}"/>
            </a:extLst>
          </p:cNvPr>
          <p:cNvSpPr/>
          <p:nvPr/>
        </p:nvSpPr>
        <p:spPr>
          <a:xfrm>
            <a:off x="6583363" y="1755775"/>
            <a:ext cx="234950" cy="412750"/>
          </a:xfrm>
          <a:prstGeom prst="downArrow">
            <a:avLst/>
          </a:prstGeom>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6" name="Стрелка: вниз 25">
            <a:extLst>
              <a:ext uri="{FF2B5EF4-FFF2-40B4-BE49-F238E27FC236}"/>
            </a:extLst>
          </p:cNvPr>
          <p:cNvSpPr/>
          <p:nvPr/>
        </p:nvSpPr>
        <p:spPr>
          <a:xfrm>
            <a:off x="6597650" y="4265613"/>
            <a:ext cx="234950" cy="412750"/>
          </a:xfrm>
          <a:prstGeom prst="downArrow">
            <a:avLst/>
          </a:prstGeom>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269"/>
                                        </p:tgtEl>
                                        <p:attrNameLst>
                                          <p:attrName>style.visibility</p:attrName>
                                        </p:attrNameLst>
                                      </p:cBhvr>
                                      <p:to>
                                        <p:strVal val="visible"/>
                                      </p:to>
                                    </p:set>
                                    <p:animEffect transition="in" filter="blinds(horizontal)">
                                      <p:cBhvr>
                                        <p:cTn id="7" dur="500"/>
                                        <p:tgtEl>
                                          <p:spTgt spid="1126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270"/>
                                        </p:tgtEl>
                                        <p:attrNameLst>
                                          <p:attrName>style.visibility</p:attrName>
                                        </p:attrNameLst>
                                      </p:cBhvr>
                                      <p:to>
                                        <p:strVal val="visible"/>
                                      </p:to>
                                    </p:set>
                                    <p:animEffect transition="in" filter="blinds(horizontal)">
                                      <p:cBhvr>
                                        <p:cTn id="12" dur="500"/>
                                        <p:tgtEl>
                                          <p:spTgt spid="1127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271"/>
                                        </p:tgtEl>
                                        <p:attrNameLst>
                                          <p:attrName>style.visibility</p:attrName>
                                        </p:attrNameLst>
                                      </p:cBhvr>
                                      <p:to>
                                        <p:strVal val="visible"/>
                                      </p:to>
                                    </p:set>
                                    <p:animEffect transition="in" filter="blinds(horizontal)">
                                      <p:cBhvr>
                                        <p:cTn id="17" dur="500"/>
                                        <p:tgtEl>
                                          <p:spTgt spid="1127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1272"/>
                                        </p:tgtEl>
                                        <p:attrNameLst>
                                          <p:attrName>style.visibility</p:attrName>
                                        </p:attrNameLst>
                                      </p:cBhvr>
                                      <p:to>
                                        <p:strVal val="visible"/>
                                      </p:to>
                                    </p:set>
                                    <p:animEffect transition="in" filter="blinds(horizontal)">
                                      <p:cBhvr>
                                        <p:cTn id="22" dur="500"/>
                                        <p:tgtEl>
                                          <p:spTgt spid="1127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1273"/>
                                        </p:tgtEl>
                                        <p:attrNameLst>
                                          <p:attrName>style.visibility</p:attrName>
                                        </p:attrNameLst>
                                      </p:cBhvr>
                                      <p:to>
                                        <p:strVal val="visible"/>
                                      </p:to>
                                    </p:set>
                                    <p:animEffect transition="in" filter="blinds(horizontal)">
                                      <p:cBhvr>
                                        <p:cTn id="27" dur="500"/>
                                        <p:tgtEl>
                                          <p:spTgt spid="112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9" grpId="0" animBg="1"/>
      <p:bldP spid="11270" grpId="0" animBg="1"/>
      <p:bldP spid="11271" grpId="0" animBg="1"/>
      <p:bldP spid="11272" grpId="0" animBg="1"/>
      <p:bldP spid="112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75" name="Рисунок 6"/>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 name="Заголовок 1"/>
          <p:cNvSpPr>
            <a:spLocks noGrp="1"/>
          </p:cNvSpPr>
          <p:nvPr>
            <p:ph type="title"/>
          </p:nvPr>
        </p:nvSpPr>
        <p:spPr/>
        <p:txBody>
          <a:bodyPr/>
          <a:lstStyle/>
          <a:p>
            <a:pPr>
              <a:defRPr/>
            </a:pPr>
            <a:r>
              <a:rPr lang="ru-RU" sz="3000" b="1" dirty="0">
                <a:solidFill>
                  <a:srgbClr val="800000"/>
                </a:solidFill>
                <a:effectLst>
                  <a:outerShdw blurRad="38100" dist="38100" dir="2700000" algn="tl">
                    <a:srgbClr val="C0C0C0"/>
                  </a:outerShdw>
                </a:effectLst>
                <a:ea typeface="+mn-ea"/>
                <a:cs typeface="+mn-cs"/>
              </a:rPr>
              <a:t>Результативность профессиональной педагогической деятельности и достигнутые эффекты</a:t>
            </a:r>
            <a:endParaRPr lang="ru-RU" dirty="0"/>
          </a:p>
        </p:txBody>
      </p:sp>
      <p:graphicFrame>
        <p:nvGraphicFramePr>
          <p:cNvPr id="70674" name="Object 18"/>
          <p:cNvGraphicFramePr>
            <a:graphicFrameLocks noGrp="1"/>
          </p:cNvGraphicFramePr>
          <p:nvPr>
            <p:ph idx="1"/>
          </p:nvPr>
        </p:nvGraphicFramePr>
        <p:xfrm>
          <a:off x="228600" y="1600200"/>
          <a:ext cx="4271963" cy="2620963"/>
        </p:xfrm>
        <a:graphic>
          <a:graphicData uri="http://schemas.openxmlformats.org/presentationml/2006/ole">
            <p:oleObj spid="_x0000_s70674" r:id="rId4" imgW="8327858" imgH="4627265" progId="">
              <p:embed/>
            </p:oleObj>
          </a:graphicData>
        </a:graphic>
      </p:graphicFrame>
      <p:sp>
        <p:nvSpPr>
          <p:cNvPr id="3" name="Прямоугольник 2">
            <a:extLst>
              <a:ext uri="{FF2B5EF4-FFF2-40B4-BE49-F238E27FC236}"/>
            </a:extLst>
          </p:cNvPr>
          <p:cNvSpPr/>
          <p:nvPr/>
        </p:nvSpPr>
        <p:spPr>
          <a:xfrm>
            <a:off x="457200" y="4625975"/>
            <a:ext cx="2790825" cy="646113"/>
          </a:xfrm>
          <a:prstGeom prst="rect">
            <a:avLst/>
          </a:prstGeom>
        </p:spPr>
        <p:txBody>
          <a:bodyPr>
            <a:spAutoFit/>
          </a:bodyPr>
          <a:lstStyle/>
          <a:p>
            <a:pPr algn="ctr">
              <a:defRPr/>
            </a:pPr>
            <a:r>
              <a:rPr lang="ru-RU" dirty="0">
                <a:solidFill>
                  <a:schemeClr val="bg2">
                    <a:lumMod val="75000"/>
                  </a:schemeClr>
                </a:solidFill>
              </a:rPr>
              <a:t>Диагностика  (входная)  уровня успешности</a:t>
            </a:r>
          </a:p>
        </p:txBody>
      </p:sp>
      <p:pic>
        <p:nvPicPr>
          <p:cNvPr id="70678" name="Рисунок 3"/>
          <p:cNvPicPr>
            <a:picLocks noChangeAspect="1"/>
          </p:cNvPicPr>
          <p:nvPr/>
        </p:nvPicPr>
        <p:blipFill>
          <a:blip r:embed="rId5"/>
          <a:srcRect/>
          <a:stretch>
            <a:fillRect/>
          </a:stretch>
        </p:blipFill>
        <p:spPr bwMode="auto">
          <a:xfrm>
            <a:off x="4572000" y="2592388"/>
            <a:ext cx="4343400" cy="2922587"/>
          </a:xfrm>
          <a:prstGeom prst="rect">
            <a:avLst/>
          </a:prstGeom>
          <a:noFill/>
          <a:ln w="9525">
            <a:noFill/>
            <a:miter lim="800000"/>
            <a:headEnd/>
            <a:tailEnd/>
          </a:ln>
        </p:spPr>
      </p:pic>
      <p:sp>
        <p:nvSpPr>
          <p:cNvPr id="5" name="Прямоугольник 4">
            <a:extLst>
              <a:ext uri="{FF2B5EF4-FFF2-40B4-BE49-F238E27FC236}"/>
            </a:extLst>
          </p:cNvPr>
          <p:cNvSpPr/>
          <p:nvPr/>
        </p:nvSpPr>
        <p:spPr>
          <a:xfrm>
            <a:off x="4932363" y="5661025"/>
            <a:ext cx="3294062" cy="646113"/>
          </a:xfrm>
          <a:prstGeom prst="rect">
            <a:avLst/>
          </a:prstGeom>
        </p:spPr>
        <p:txBody>
          <a:bodyPr>
            <a:spAutoFit/>
          </a:bodyPr>
          <a:lstStyle/>
          <a:p>
            <a:pPr algn="ctr">
              <a:defRPr/>
            </a:pPr>
            <a:r>
              <a:rPr lang="ru-RU" dirty="0">
                <a:solidFill>
                  <a:schemeClr val="bg2">
                    <a:lumMod val="75000"/>
                  </a:schemeClr>
                </a:solidFill>
              </a:rPr>
              <a:t>Диагностика (исходная) уровня успешности</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1" name="Рисунок 8"/>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Заголовок 1"/>
          <p:cNvSpPr>
            <a:spLocks noGrp="1"/>
          </p:cNvSpPr>
          <p:nvPr>
            <p:ph type="title"/>
          </p:nvPr>
        </p:nvSpPr>
        <p:spPr/>
        <p:txBody>
          <a:bodyPr/>
          <a:lstStyle/>
          <a:p>
            <a:pPr>
              <a:defRPr/>
            </a:pPr>
            <a:r>
              <a:rPr lang="ru-RU" b="1" dirty="0" err="1">
                <a:solidFill>
                  <a:srgbClr val="800000"/>
                </a:solidFill>
                <a:effectLst>
                  <a:outerShdw blurRad="38100" dist="38100" dir="2700000" algn="tl">
                    <a:srgbClr val="C0C0C0"/>
                  </a:outerShdw>
                </a:effectLst>
              </a:rPr>
              <a:t>Транслируемость</a:t>
            </a:r>
            <a:endParaRPr lang="ru-RU" dirty="0"/>
          </a:p>
        </p:txBody>
      </p:sp>
      <p:sp>
        <p:nvSpPr>
          <p:cNvPr id="3" name="Содержимое 2"/>
          <p:cNvSpPr>
            <a:spLocks noGrp="1"/>
          </p:cNvSpPr>
          <p:nvPr>
            <p:ph idx="1"/>
          </p:nvPr>
        </p:nvSpPr>
        <p:spPr>
          <a:xfrm>
            <a:off x="250825" y="1600200"/>
            <a:ext cx="8713788" cy="4525963"/>
          </a:xfrm>
        </p:spPr>
        <p:txBody>
          <a:bodyPr/>
          <a:lstStyle/>
          <a:p>
            <a:pPr algn="just">
              <a:defRPr/>
            </a:pPr>
            <a:r>
              <a:rPr lang="ru-RU" altLang="ru-RU" sz="2000" dirty="0">
                <a:solidFill>
                  <a:srgbClr val="000000"/>
                </a:solidFill>
              </a:rPr>
              <a:t>Выступление на ШМО по теме «Использование приемов и методов работы со словами с непроверяемым написанием на уроках русского языка как необходимое условие достижения планируемых результатов на уровне начального общего образования»</a:t>
            </a:r>
          </a:p>
          <a:p>
            <a:pPr algn="just">
              <a:defRPr/>
            </a:pPr>
            <a:r>
              <a:rPr lang="ru-RU" sz="2000" dirty="0">
                <a:solidFill>
                  <a:srgbClr val="000000"/>
                </a:solidFill>
              </a:rPr>
              <a:t>Работы на сайтах: </a:t>
            </a:r>
          </a:p>
          <a:p>
            <a:pPr marL="0" indent="0" algn="just">
              <a:buFont typeface="Arial" charset="0"/>
              <a:buNone/>
              <a:defRPr/>
            </a:pPr>
            <a:r>
              <a:rPr lang="ru-RU" sz="1800" u="sng" dirty="0">
                <a:solidFill>
                  <a:schemeClr val="bg1"/>
                </a:solidFill>
                <a:hlinkClick r:id="rId3"/>
              </a:rPr>
              <a:t>https://proshkolu.ru/user/grishaeva66/</a:t>
            </a:r>
            <a:endParaRPr lang="ru-RU" sz="1800" u="sng" dirty="0">
              <a:solidFill>
                <a:schemeClr val="bg1"/>
              </a:solidFill>
            </a:endParaRPr>
          </a:p>
          <a:p>
            <a:pPr marL="0" indent="0" algn="just">
              <a:buFont typeface="Arial" charset="0"/>
              <a:buNone/>
              <a:defRPr/>
            </a:pPr>
            <a:r>
              <a:rPr lang="en-US" sz="1600" u="sng" dirty="0">
                <a:solidFill>
                  <a:schemeClr val="bg1"/>
                </a:solidFill>
                <a:latin typeface="Times New Roman" panose="02020603050405020304" pitchFamily="18" charset="0"/>
                <a:cs typeface="Times New Roman" panose="02020603050405020304" pitchFamily="18" charset="0"/>
              </a:rPr>
              <a:t>https://do-zaochnoe.com/akkaunt-idpk/?user=5431&amp;tab=publics</a:t>
            </a:r>
            <a:endParaRPr lang="ru-RU" sz="1600" dirty="0">
              <a:solidFill>
                <a:schemeClr val="bg1"/>
              </a:solidFill>
              <a:cs typeface="Times New Roman" panose="02020603050405020304"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5" name="Picture 4" descr="Рисунок4"/>
          <p:cNvPicPr>
            <a:picLocks noChangeAspect="1" noChangeArrowheads="1"/>
          </p:cNvPicPr>
          <p:nvPr/>
        </p:nvPicPr>
        <p:blipFill>
          <a:blip r:embed="rId2"/>
          <a:srcRect/>
          <a:stretch>
            <a:fillRect/>
          </a:stretch>
        </p:blipFill>
        <p:spPr bwMode="auto">
          <a:xfrm>
            <a:off x="1588" y="1588"/>
            <a:ext cx="9142412" cy="6856412"/>
          </a:xfrm>
          <a:prstGeom prst="rect">
            <a:avLst/>
          </a:prstGeom>
          <a:noFill/>
          <a:ln w="9525">
            <a:noFill/>
            <a:miter lim="800000"/>
            <a:headEnd/>
            <a:tailEnd/>
          </a:ln>
        </p:spPr>
      </p:pic>
      <p:sp>
        <p:nvSpPr>
          <p:cNvPr id="2" name="Заголовок 1"/>
          <p:cNvSpPr>
            <a:spLocks noGrp="1"/>
          </p:cNvSpPr>
          <p:nvPr>
            <p:ph type="ctrTitle"/>
          </p:nvPr>
        </p:nvSpPr>
        <p:spPr>
          <a:xfrm>
            <a:off x="468313" y="0"/>
            <a:ext cx="7772400" cy="692150"/>
          </a:xfrm>
        </p:spPr>
        <p:txBody>
          <a:bodyPr rtlCol="0">
            <a:normAutofit fontScale="90000"/>
          </a:bodyPr>
          <a:lstStyle/>
          <a:p>
            <a:pPr eaLnBrk="1" fontAlgn="auto" hangingPunct="1">
              <a:spcAft>
                <a:spcPts val="0"/>
              </a:spcAft>
              <a:defRPr/>
            </a:pPr>
            <a:r>
              <a:rPr lang="ru-RU" sz="4000" b="1" dirty="0">
                <a:solidFill>
                  <a:schemeClr val="bg1"/>
                </a:solidFill>
                <a:latin typeface="+mn-lt"/>
              </a:rPr>
              <a:t>Литература</a:t>
            </a:r>
          </a:p>
        </p:txBody>
      </p:sp>
      <p:sp>
        <p:nvSpPr>
          <p:cNvPr id="72707" name="Подзаголовок 2"/>
          <p:cNvSpPr>
            <a:spLocks noGrp="1"/>
          </p:cNvSpPr>
          <p:nvPr>
            <p:ph type="subTitle" idx="1"/>
          </p:nvPr>
        </p:nvSpPr>
        <p:spPr>
          <a:xfrm>
            <a:off x="0" y="836613"/>
            <a:ext cx="9144000" cy="5113337"/>
          </a:xfrm>
        </p:spPr>
        <p:txBody>
          <a:bodyPr/>
          <a:lstStyle/>
          <a:p>
            <a:pPr algn="l" eaLnBrk="1" hangingPunct="1"/>
            <a:r>
              <a:rPr lang="ru-RU" sz="1600" b="1" smtClean="0">
                <a:solidFill>
                  <a:schemeClr val="bg1"/>
                </a:solidFill>
              </a:rPr>
              <a:t>1.  Агафонов В.В. Неправильные правила. Ассоциативный орфографический словарик для начальной школы</a:t>
            </a:r>
          </a:p>
          <a:p>
            <a:pPr algn="l" eaLnBrk="1" hangingPunct="1"/>
            <a:r>
              <a:rPr lang="ru-RU" sz="1600" b="1" smtClean="0">
                <a:solidFill>
                  <a:srgbClr val="000000"/>
                </a:solidFill>
              </a:rPr>
              <a:t>2.  З.И. Баева     «Чтобы ошибок не делать в словах»</a:t>
            </a:r>
          </a:p>
          <a:p>
            <a:pPr algn="l" eaLnBrk="1" hangingPunct="1"/>
            <a:r>
              <a:rPr lang="ru-RU" sz="1600" b="1" smtClean="0">
                <a:solidFill>
                  <a:srgbClr val="000000"/>
                </a:solidFill>
              </a:rPr>
              <a:t>3.  В.В. Волина «1000 игр с буквами и словами», «Откуда пришли слова»</a:t>
            </a:r>
            <a:br>
              <a:rPr lang="ru-RU" sz="1600" b="1" smtClean="0">
                <a:solidFill>
                  <a:srgbClr val="000000"/>
                </a:solidFill>
              </a:rPr>
            </a:br>
            <a:r>
              <a:rPr lang="ru-RU" sz="1600" b="1" smtClean="0">
                <a:solidFill>
                  <a:srgbClr val="000000"/>
                </a:solidFill>
              </a:rPr>
              <a:t>4.  Г.Г. Граник, С.М. Бондаренко, Л.А. Концевая «Секреты орфографии»</a:t>
            </a:r>
          </a:p>
          <a:p>
            <a:pPr algn="l" eaLnBrk="1" hangingPunct="1"/>
            <a:r>
              <a:rPr lang="ru-RU" sz="1600" b="1" smtClean="0">
                <a:solidFill>
                  <a:srgbClr val="000000"/>
                </a:solidFill>
              </a:rPr>
              <a:t>5.  В.В. Ераткина «Приемы обучения непроверяемым написаниям»</a:t>
            </a:r>
            <a:br>
              <a:rPr lang="ru-RU" sz="1600" b="1" smtClean="0">
                <a:solidFill>
                  <a:srgbClr val="000000"/>
                </a:solidFill>
              </a:rPr>
            </a:br>
            <a:r>
              <a:rPr lang="ru-RU" sz="1600" b="1" smtClean="0">
                <a:solidFill>
                  <a:srgbClr val="000000"/>
                </a:solidFill>
              </a:rPr>
              <a:t>6.  В.Д. Купров «Словарная работа на уроке русского языка»</a:t>
            </a:r>
            <a:br>
              <a:rPr lang="ru-RU" sz="1600" b="1" smtClean="0">
                <a:solidFill>
                  <a:srgbClr val="000000"/>
                </a:solidFill>
              </a:rPr>
            </a:br>
            <a:r>
              <a:rPr lang="ru-RU" sz="1600" b="1" smtClean="0">
                <a:solidFill>
                  <a:schemeClr val="bg1"/>
                </a:solidFill>
              </a:rPr>
              <a:t>7. </a:t>
            </a:r>
            <a:r>
              <a:rPr lang="ru-RU" sz="1600" b="1" smtClean="0">
                <a:solidFill>
                  <a:srgbClr val="000000"/>
                </a:solidFill>
              </a:rPr>
              <a:t>Лайло В.В. Изучение алфавита и развитие восприятия</a:t>
            </a:r>
          </a:p>
          <a:p>
            <a:pPr algn="l" eaLnBrk="1" hangingPunct="1"/>
            <a:r>
              <a:rPr lang="ru-RU" sz="1600" b="1" smtClean="0">
                <a:solidFill>
                  <a:schemeClr val="bg1"/>
                </a:solidFill>
              </a:rPr>
              <a:t>8. М.Р. Львов «Методика развития речи младших школьников»</a:t>
            </a:r>
          </a:p>
          <a:p>
            <a:pPr algn="l" eaLnBrk="1" hangingPunct="1"/>
            <a:r>
              <a:rPr lang="ru-RU" sz="1600" b="1" smtClean="0">
                <a:solidFill>
                  <a:srgbClr val="000000"/>
                </a:solidFill>
              </a:rPr>
              <a:t>9. С.Н. Лысенкова «Методом опережающего обучения»</a:t>
            </a:r>
          </a:p>
          <a:p>
            <a:pPr algn="l" eaLnBrk="1" hangingPunct="1"/>
            <a:r>
              <a:rPr lang="ru-RU" sz="1600" b="1" smtClean="0">
                <a:solidFill>
                  <a:schemeClr val="bg1"/>
                </a:solidFill>
                <a:cs typeface="Times New Roman" pitchFamily="18" charset="0"/>
              </a:rPr>
              <a:t>10. О.С. Серикова «Использование особенностей образного мышления при совершенствовании орфографического навыка»</a:t>
            </a:r>
            <a:endParaRPr lang="ru-RU" sz="1600" b="1" smtClean="0">
              <a:solidFill>
                <a:schemeClr val="bg1"/>
              </a:solidFill>
            </a:endParaRPr>
          </a:p>
          <a:p>
            <a:pPr algn="l" eaLnBrk="1" hangingPunct="1"/>
            <a:r>
              <a:rPr lang="ru-RU" sz="1600" b="1" smtClean="0">
                <a:solidFill>
                  <a:srgbClr val="000000"/>
                </a:solidFill>
                <a:cs typeface="Calibri" pitchFamily="34" charset="0"/>
              </a:rPr>
              <a:t>11. М.С. Соловейчик, Н.С. Кузьменко. Пособие для учителя. </a:t>
            </a:r>
          </a:p>
          <a:p>
            <a:pPr algn="l" eaLnBrk="1" hangingPunct="1"/>
            <a:r>
              <a:rPr lang="ru-RU" sz="1600" b="1" smtClean="0">
                <a:solidFill>
                  <a:srgbClr val="000000"/>
                </a:solidFill>
                <a:cs typeface="Calibri" pitchFamily="34" charset="0"/>
              </a:rPr>
              <a:t>12. О. Л. Соболева, учебник для четырехлетней начальной школы</a:t>
            </a:r>
          </a:p>
          <a:p>
            <a:pPr algn="l" eaLnBrk="1" hangingPunct="1">
              <a:lnSpc>
                <a:spcPct val="115000"/>
              </a:lnSpc>
            </a:pPr>
            <a:r>
              <a:rPr lang="ru-RU" sz="1600" b="1" smtClean="0">
                <a:solidFill>
                  <a:schemeClr val="bg1"/>
                </a:solidFill>
              </a:rPr>
              <a:t>13. Л.И. Наймушина «Слова из словаря»</a:t>
            </a:r>
            <a:br>
              <a:rPr lang="ru-RU" sz="1600" b="1" smtClean="0">
                <a:solidFill>
                  <a:schemeClr val="bg1"/>
                </a:solidFill>
              </a:rPr>
            </a:br>
            <a:r>
              <a:rPr lang="ru-RU" sz="1600" b="1" smtClean="0">
                <a:solidFill>
                  <a:schemeClr val="bg1"/>
                </a:solidFill>
              </a:rPr>
              <a:t>14. П.С. Тоцкий «Орфография без правил»</a:t>
            </a:r>
            <a:br>
              <a:rPr lang="ru-RU" sz="1600" b="1" smtClean="0">
                <a:solidFill>
                  <a:schemeClr val="bg1"/>
                </a:solidFill>
              </a:rPr>
            </a:br>
            <a:r>
              <a:rPr lang="ru-RU" sz="1600" b="1" smtClean="0">
                <a:solidFill>
                  <a:schemeClr val="bg1"/>
                </a:solidFill>
              </a:rPr>
              <a:t>15. Л.М. Фридман «Психологический справочник учителя»</a:t>
            </a:r>
            <a:br>
              <a:rPr lang="ru-RU" sz="1600" b="1" smtClean="0">
                <a:solidFill>
                  <a:schemeClr val="bg1"/>
                </a:solidFill>
              </a:rPr>
            </a:br>
            <a:r>
              <a:rPr lang="ru-RU" sz="1600" b="1" smtClean="0">
                <a:solidFill>
                  <a:schemeClr val="bg1"/>
                </a:solidFill>
              </a:rPr>
              <a:t> </a:t>
            </a:r>
          </a:p>
          <a:p>
            <a:pPr algn="l" eaLnBrk="1" hangingPunct="1"/>
            <a:endParaRPr lang="ru-RU" sz="1600" b="1" smtClean="0">
              <a:solidFill>
                <a:srgbClr val="FFFFF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Рисунок 2"/>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7650" name="TextBox 3"/>
          <p:cNvSpPr txBox="1">
            <a:spLocks noChangeArrowheads="1"/>
          </p:cNvSpPr>
          <p:nvPr/>
        </p:nvSpPr>
        <p:spPr bwMode="auto">
          <a:xfrm>
            <a:off x="0" y="177800"/>
            <a:ext cx="9144000" cy="822325"/>
          </a:xfrm>
          <a:prstGeom prst="rect">
            <a:avLst/>
          </a:prstGeom>
          <a:noFill/>
          <a:ln w="9525">
            <a:noFill/>
            <a:miter lim="800000"/>
            <a:headEnd/>
            <a:tailEnd/>
          </a:ln>
        </p:spPr>
        <p:txBody>
          <a:bodyPr>
            <a:spAutoFit/>
          </a:bodyPr>
          <a:lstStyle/>
          <a:p>
            <a:pPr algn="ctr"/>
            <a:r>
              <a:rPr lang="ru-RU" altLang="ru-RU" sz="2400" b="1">
                <a:solidFill>
                  <a:schemeClr val="bg1"/>
                </a:solidFill>
                <a:latin typeface="Times New Roman" pitchFamily="18" charset="0"/>
                <a:cs typeface="Times New Roman" pitchFamily="18" charset="0"/>
              </a:rPr>
              <a:t>Муниципальное бюджетное общеобразовательное учреждение «Средняя школа № 1 имени Д.М.Карбышева»</a:t>
            </a:r>
          </a:p>
        </p:txBody>
      </p:sp>
      <p:sp>
        <p:nvSpPr>
          <p:cNvPr id="27651" name="TextBox 4"/>
          <p:cNvSpPr txBox="1">
            <a:spLocks noChangeArrowheads="1"/>
          </p:cNvSpPr>
          <p:nvPr/>
        </p:nvSpPr>
        <p:spPr bwMode="auto">
          <a:xfrm>
            <a:off x="3779838" y="5661025"/>
            <a:ext cx="1501775" cy="503238"/>
          </a:xfrm>
          <a:prstGeom prst="rect">
            <a:avLst/>
          </a:prstGeom>
          <a:noFill/>
          <a:ln w="9525">
            <a:noFill/>
            <a:miter lim="800000"/>
            <a:headEnd/>
            <a:tailEnd/>
          </a:ln>
        </p:spPr>
        <p:txBody>
          <a:bodyPr>
            <a:spAutoFit/>
          </a:bodyPr>
          <a:lstStyle/>
          <a:p>
            <a:pPr algn="ctr"/>
            <a:r>
              <a:rPr lang="ru-RU" altLang="ru-RU" sz="2700" b="1">
                <a:solidFill>
                  <a:schemeClr val="bg1"/>
                </a:solidFill>
                <a:latin typeface="Times New Roman" pitchFamily="18" charset="0"/>
                <a:cs typeface="Times New Roman" pitchFamily="18" charset="0"/>
              </a:rPr>
              <a:t>2020</a:t>
            </a:r>
          </a:p>
        </p:txBody>
      </p:sp>
      <p:sp>
        <p:nvSpPr>
          <p:cNvPr id="27652" name="Прямоугольник 7"/>
          <p:cNvSpPr>
            <a:spLocks noChangeArrowheads="1"/>
          </p:cNvSpPr>
          <p:nvPr/>
        </p:nvSpPr>
        <p:spPr bwMode="auto">
          <a:xfrm>
            <a:off x="971550" y="1484313"/>
            <a:ext cx="7416800" cy="3662362"/>
          </a:xfrm>
          <a:prstGeom prst="rect">
            <a:avLst/>
          </a:prstGeom>
          <a:noFill/>
          <a:ln w="9525">
            <a:noFill/>
            <a:miter lim="800000"/>
            <a:headEnd/>
            <a:tailEnd/>
          </a:ln>
        </p:spPr>
        <p:txBody>
          <a:bodyPr>
            <a:spAutoFit/>
          </a:bodyPr>
          <a:lstStyle/>
          <a:p>
            <a:pPr algn="ctr"/>
            <a:r>
              <a:rPr lang="ru-RU" sz="3200" b="1">
                <a:solidFill>
                  <a:srgbClr val="4206BA"/>
                </a:solidFill>
              </a:rPr>
              <a:t>Тема: </a:t>
            </a:r>
          </a:p>
          <a:p>
            <a:pPr algn="ctr"/>
            <a:endParaRPr lang="ru-RU" sz="3200" b="1">
              <a:solidFill>
                <a:srgbClr val="4206BA"/>
              </a:solidFill>
            </a:endParaRPr>
          </a:p>
          <a:p>
            <a:pPr algn="ctr"/>
            <a:r>
              <a:rPr lang="ru-RU" sz="2800" b="1">
                <a:solidFill>
                  <a:srgbClr val="4206BA"/>
                </a:solidFill>
              </a:rPr>
              <a:t>«Использование приемов и методов работы со словами с непроверяемым написанием на уроках русского языка как необходимое условие достижения планируемых результатов на уровне начального общего образования»</a:t>
            </a:r>
            <a:endParaRPr lang="ru-RU" altLang="ru-RU" sz="2800" b="1">
              <a:solidFill>
                <a:srgbClr val="4206BA"/>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Рисунок 2"/>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081" name="Text Box 9"/>
          <p:cNvSpPr txBox="1">
            <a:spLocks noChangeArrowheads="1"/>
          </p:cNvSpPr>
          <p:nvPr/>
        </p:nvSpPr>
        <p:spPr bwMode="auto">
          <a:xfrm>
            <a:off x="-33338" y="-23813"/>
            <a:ext cx="9144001" cy="1066801"/>
          </a:xfrm>
          <a:prstGeom prst="rect">
            <a:avLst/>
          </a:prstGeom>
          <a:noFill/>
          <a:ln w="9525">
            <a:noFill/>
            <a:miter lim="800000"/>
            <a:headEnd/>
            <a:tailEnd/>
          </a:ln>
          <a:effectLst/>
        </p:spPr>
        <p:txBody>
          <a:bodyPr>
            <a:spAutoFit/>
          </a:bodyPr>
          <a:lstStyle/>
          <a:p>
            <a:pPr algn="ctr">
              <a:spcBef>
                <a:spcPct val="50000"/>
              </a:spcBef>
              <a:defRPr/>
            </a:pPr>
            <a:r>
              <a:rPr lang="ru-RU" sz="3200" b="1" dirty="0">
                <a:solidFill>
                  <a:srgbClr val="800000"/>
                </a:solidFill>
                <a:effectLst>
                  <a:outerShdw blurRad="38100" dist="38100" dir="2700000" algn="tl">
                    <a:srgbClr val="C0C0C0"/>
                  </a:outerShdw>
                </a:effectLst>
              </a:rPr>
              <a:t>      Условия формирования личного                 вклада педагога в развитие образования</a:t>
            </a:r>
          </a:p>
        </p:txBody>
      </p:sp>
      <p:sp>
        <p:nvSpPr>
          <p:cNvPr id="29699" name="Прямоугольник 3"/>
          <p:cNvSpPr>
            <a:spLocks noChangeArrowheads="1"/>
          </p:cNvSpPr>
          <p:nvPr/>
        </p:nvSpPr>
        <p:spPr bwMode="auto">
          <a:xfrm>
            <a:off x="287338" y="1066800"/>
            <a:ext cx="8569325" cy="4032250"/>
          </a:xfrm>
          <a:prstGeom prst="rect">
            <a:avLst/>
          </a:prstGeom>
          <a:noFill/>
          <a:ln w="9525">
            <a:noFill/>
            <a:miter lim="800000"/>
            <a:headEnd/>
            <a:tailEnd/>
          </a:ln>
        </p:spPr>
        <p:txBody>
          <a:bodyPr>
            <a:spAutoFit/>
          </a:bodyPr>
          <a:lstStyle/>
          <a:p>
            <a:pPr algn="just"/>
            <a:r>
              <a:rPr lang="ru-RU" sz="1600" b="1">
                <a:solidFill>
                  <a:schemeClr val="bg1"/>
                </a:solidFill>
              </a:rPr>
              <a:t>Научно–исследовательские условия</a:t>
            </a:r>
            <a:r>
              <a:rPr lang="ru-RU" sz="1600">
                <a:solidFill>
                  <a:schemeClr val="bg1"/>
                </a:solidFill>
              </a:rPr>
              <a:t>: изучение психолого-педагогических аспектов формирования навыков учебной деятельности младшего школьника (Л.С.Выготский, В.В.Давыдов, П.Я.Гальперин, А.Н.Леонтьев, И.Я.Лернер, В.Т.Кудрявцев, Д.И.Фельдштейн, Г.А.Цукерман, Д.Б.Эльконин и др.); теоретические подходы к изучению слов с непроверяемыми безударными </a:t>
            </a:r>
            <a:br>
              <a:rPr lang="ru-RU" sz="1600">
                <a:solidFill>
                  <a:schemeClr val="bg1"/>
                </a:solidFill>
              </a:rPr>
            </a:br>
            <a:r>
              <a:rPr lang="ru-RU" sz="1600">
                <a:solidFill>
                  <a:schemeClr val="bg1"/>
                </a:solidFill>
              </a:rPr>
              <a:t>М.Р .Львова, М.С . Соловейчик и Н.С., О.Л. Соболевой, Н.С. Кузьменко, В.В. Лейло.</a:t>
            </a:r>
          </a:p>
          <a:p>
            <a:pPr algn="just"/>
            <a:r>
              <a:rPr lang="ru-RU" sz="1600">
                <a:solidFill>
                  <a:schemeClr val="bg1"/>
                </a:solidFill>
              </a:rPr>
              <a:t>  </a:t>
            </a:r>
            <a:r>
              <a:rPr lang="ru-RU" sz="1600" b="1">
                <a:solidFill>
                  <a:schemeClr val="bg1"/>
                </a:solidFill>
              </a:rPr>
              <a:t>Методические условия: </a:t>
            </a:r>
            <a:r>
              <a:rPr lang="ru-RU" sz="1600">
                <a:solidFill>
                  <a:schemeClr val="bg1"/>
                </a:solidFill>
              </a:rPr>
              <a:t>• Работа по теме самообразования: «Использование приемов и методов работы со словами с непроверяемым написанием на уроках русского языка как необходимое условие достижения планируемых результатов на уровне начального общего образования» • Работа в творческой группе по созданию программ по УМК «Планета знаний» • Публикация  на сайте «» методической разработки </a:t>
            </a:r>
          </a:p>
          <a:p>
            <a:pPr algn="just"/>
            <a:r>
              <a:rPr lang="ru-RU" sz="1600" b="1">
                <a:solidFill>
                  <a:schemeClr val="bg1"/>
                </a:solidFill>
              </a:rPr>
              <a:t>Организационно–педагогические условия</a:t>
            </a:r>
            <a:r>
              <a:rPr lang="ru-RU" sz="1600">
                <a:solidFill>
                  <a:schemeClr val="bg1"/>
                </a:solidFill>
              </a:rPr>
              <a:t>: выступление на ШМО по теме «Использование приемов и методов работы со словами с непроверяемым написанием на уроках русского языка как необходимое условие достижения планируемых результатов на уровне начального общего образования»</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Рисунок 3"/>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4103" name="Rectangle 7"/>
          <p:cNvSpPr>
            <a:spLocks noChangeArrowheads="1"/>
          </p:cNvSpPr>
          <p:nvPr/>
        </p:nvSpPr>
        <p:spPr bwMode="auto">
          <a:xfrm>
            <a:off x="684213" y="260350"/>
            <a:ext cx="7991475" cy="1066800"/>
          </a:xfrm>
          <a:prstGeom prst="rect">
            <a:avLst/>
          </a:prstGeom>
          <a:noFill/>
          <a:ln w="9525">
            <a:noFill/>
            <a:miter lim="800000"/>
            <a:headEnd/>
            <a:tailEnd/>
          </a:ln>
          <a:effectLst/>
        </p:spPr>
        <p:txBody>
          <a:bodyPr>
            <a:spAutoFit/>
          </a:bodyPr>
          <a:lstStyle/>
          <a:p>
            <a:pPr algn="ctr">
              <a:defRPr/>
            </a:pPr>
            <a:r>
              <a:rPr lang="ru-RU" sz="3200" b="1">
                <a:solidFill>
                  <a:srgbClr val="800000"/>
                </a:solidFill>
                <a:effectLst>
                  <a:outerShdw blurRad="38100" dist="38100" dir="2700000" algn="tl">
                    <a:srgbClr val="C0C0C0"/>
                  </a:outerShdw>
                </a:effectLst>
              </a:rPr>
              <a:t>Актуальность личного вклада педагога в развитие образования</a:t>
            </a:r>
          </a:p>
        </p:txBody>
      </p:sp>
      <p:sp>
        <p:nvSpPr>
          <p:cNvPr id="2" name="Прямоугольник 1">
            <a:extLst>
              <a:ext uri="{FF2B5EF4-FFF2-40B4-BE49-F238E27FC236}"/>
            </a:extLst>
          </p:cNvPr>
          <p:cNvSpPr/>
          <p:nvPr/>
        </p:nvSpPr>
        <p:spPr>
          <a:xfrm>
            <a:off x="395288" y="1327150"/>
            <a:ext cx="8353425" cy="5016500"/>
          </a:xfrm>
          <a:prstGeom prst="rect">
            <a:avLst/>
          </a:prstGeom>
        </p:spPr>
        <p:txBody>
          <a:bodyPr>
            <a:spAutoFit/>
          </a:bodyPr>
          <a:lstStyle/>
          <a:p>
            <a:pPr algn="just">
              <a:defRPr/>
            </a:pPr>
            <a:r>
              <a:rPr lang="ru-RU" sz="1600" dirty="0">
                <a:solidFill>
                  <a:schemeClr val="bg1"/>
                </a:solidFill>
              </a:rPr>
              <a:t>Современное общество ставит перед школой задачу подготовки школьника знающего, мыслящего, умеющего самостоятельно добывать и применять знания. Акцент переносится с вопроса </a:t>
            </a:r>
            <a:r>
              <a:rPr lang="ru-RU" sz="1600" b="1" dirty="0">
                <a:solidFill>
                  <a:schemeClr val="bg1"/>
                </a:solidFill>
              </a:rPr>
              <a:t>«Чему учить?»</a:t>
            </a:r>
            <a:r>
              <a:rPr lang="ru-RU" sz="1600" dirty="0">
                <a:solidFill>
                  <a:schemeClr val="bg1"/>
                </a:solidFill>
              </a:rPr>
              <a:t> на вопрос </a:t>
            </a:r>
            <a:r>
              <a:rPr lang="ru-RU" sz="1600" b="1" dirty="0">
                <a:solidFill>
                  <a:schemeClr val="bg1"/>
                </a:solidFill>
              </a:rPr>
              <a:t>«Как учить?». </a:t>
            </a:r>
            <a:r>
              <a:rPr lang="ru-RU" sz="1600" dirty="0">
                <a:solidFill>
                  <a:schemeClr val="bg1"/>
                </a:solidFill>
              </a:rPr>
              <a:t>В центре внимания педагога оказывается не учебный материал, а сам обучающийся, его учебная деятельность.</a:t>
            </a:r>
          </a:p>
          <a:p>
            <a:pPr algn="just">
              <a:defRPr/>
            </a:pPr>
            <a:r>
              <a:rPr lang="ru-RU" sz="1600" dirty="0">
                <a:solidFill>
                  <a:schemeClr val="bg1"/>
                </a:solidFill>
              </a:rPr>
              <a:t> Вопросы формирования навыков грамотного письма в начальной школе решаются в плане обучения школьников орфографии на основе употребления определенных правил и запоминания ряда так называемых «словарных» слов, т.е. слов с непроверяемыми написаниями. Очень трудно дается младшим школьникам освоение этих слов, учащиеся моего  класса тоже не были исключением, они так же допускали много ошибок при написании словарных слов, поэтому тема моей работы выбрана не случайно.</a:t>
            </a:r>
          </a:p>
          <a:p>
            <a:pPr algn="just">
              <a:defRPr/>
            </a:pPr>
            <a:r>
              <a:rPr lang="ru-RU" sz="1600" dirty="0">
                <a:solidFill>
                  <a:schemeClr val="bg1"/>
                </a:solidFill>
              </a:rPr>
              <a:t>Актуальность этой темы заключается в том, что первые шаги на пути познания русского языка всегда самые сложные. От того, как будут сформированы азы орфографической грамотности на начальном этапе обучения, во многом зависит дальнейшее успешное обучение по любой школьной дисциплине.</a:t>
            </a:r>
          </a:p>
          <a:p>
            <a:pPr marL="2963863" algn="just">
              <a:defRPr/>
            </a:pPr>
            <a:r>
              <a:rPr lang="ru-RU" sz="1600" b="1" dirty="0">
                <a:solidFill>
                  <a:schemeClr val="bg1"/>
                </a:solidFill>
              </a:rPr>
              <a:t>Новизна опыта</a:t>
            </a:r>
            <a:r>
              <a:rPr lang="ru-RU" sz="1600" dirty="0">
                <a:solidFill>
                  <a:schemeClr val="bg1"/>
                </a:solidFill>
              </a:rPr>
              <a:t>: в словарной работе используются приемы и методы, опирающиеся на ведущие виды памяти детей. Упражнения систематизированы применительно к УМК «Планета знаний»</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Рисунок 11"/>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6150" name="Rectangle 6"/>
          <p:cNvSpPr>
            <a:spLocks noChangeArrowheads="1"/>
          </p:cNvSpPr>
          <p:nvPr/>
        </p:nvSpPr>
        <p:spPr bwMode="auto">
          <a:xfrm>
            <a:off x="107950" y="17463"/>
            <a:ext cx="8929688" cy="1076325"/>
          </a:xfrm>
          <a:prstGeom prst="rect">
            <a:avLst/>
          </a:prstGeom>
          <a:noFill/>
          <a:ln w="9525">
            <a:noFill/>
            <a:miter lim="800000"/>
            <a:headEnd/>
            <a:tailEnd/>
          </a:ln>
          <a:effectLst/>
        </p:spPr>
        <p:txBody>
          <a:bodyPr>
            <a:spAutoFit/>
          </a:bodyPr>
          <a:lstStyle/>
          <a:p>
            <a:pPr algn="ctr">
              <a:defRPr/>
            </a:pPr>
            <a:r>
              <a:rPr lang="ru-RU" sz="3200" b="1" dirty="0">
                <a:solidFill>
                  <a:srgbClr val="800000"/>
                </a:solidFill>
                <a:effectLst>
                  <a:outerShdw blurRad="38100" dist="38100" dir="2700000" algn="tl">
                    <a:srgbClr val="C0C0C0"/>
                  </a:outerShdw>
                </a:effectLst>
              </a:rPr>
              <a:t> Теоретическое обоснование личного вклада педагога в развитие образования</a:t>
            </a:r>
          </a:p>
        </p:txBody>
      </p:sp>
      <p:sp>
        <p:nvSpPr>
          <p:cNvPr id="31747" name="Прямоугольник 1"/>
          <p:cNvSpPr>
            <a:spLocks noChangeArrowheads="1"/>
          </p:cNvSpPr>
          <p:nvPr/>
        </p:nvSpPr>
        <p:spPr bwMode="auto">
          <a:xfrm>
            <a:off x="323850" y="1128713"/>
            <a:ext cx="8496300" cy="1200150"/>
          </a:xfrm>
          <a:prstGeom prst="rect">
            <a:avLst/>
          </a:prstGeom>
          <a:noFill/>
          <a:ln w="9525">
            <a:noFill/>
            <a:miter lim="800000"/>
            <a:headEnd/>
            <a:tailEnd/>
          </a:ln>
        </p:spPr>
        <p:txBody>
          <a:bodyPr>
            <a:spAutoFit/>
          </a:bodyPr>
          <a:lstStyle/>
          <a:p>
            <a:pPr algn="just"/>
            <a:r>
              <a:rPr lang="ru-RU" b="1">
                <a:solidFill>
                  <a:schemeClr val="bg1"/>
                </a:solidFill>
              </a:rPr>
              <a:t>Ведущая идея</a:t>
            </a:r>
            <a:r>
              <a:rPr lang="ru-RU">
                <a:solidFill>
                  <a:schemeClr val="bg1"/>
                </a:solidFill>
              </a:rPr>
              <a:t>: организация работы  на уроках русского языка с помощью современных образовательных технологий способствует  формированию  всех видов УУД  и  обеспечивает воспитание современного школьника как  всесторонне развитой личности.</a:t>
            </a:r>
          </a:p>
        </p:txBody>
      </p:sp>
      <p:pic>
        <p:nvPicPr>
          <p:cNvPr id="31748" name="Рисунок 2"/>
          <p:cNvPicPr>
            <a:picLocks noChangeAspect="1"/>
          </p:cNvPicPr>
          <p:nvPr/>
        </p:nvPicPr>
        <p:blipFill>
          <a:blip r:embed="rId3"/>
          <a:srcRect/>
          <a:stretch>
            <a:fillRect/>
          </a:stretch>
        </p:blipFill>
        <p:spPr bwMode="auto">
          <a:xfrm>
            <a:off x="1258888" y="2430463"/>
            <a:ext cx="1225550" cy="609600"/>
          </a:xfrm>
          <a:prstGeom prst="rect">
            <a:avLst/>
          </a:prstGeom>
          <a:noFill/>
          <a:ln w="9525">
            <a:noFill/>
            <a:miter lim="800000"/>
            <a:headEnd/>
            <a:tailEnd/>
          </a:ln>
        </p:spPr>
      </p:pic>
      <p:sp>
        <p:nvSpPr>
          <p:cNvPr id="31749" name="Прямоугольник 5"/>
          <p:cNvSpPr>
            <a:spLocks noChangeArrowheads="1"/>
          </p:cNvSpPr>
          <p:nvPr/>
        </p:nvSpPr>
        <p:spPr bwMode="auto">
          <a:xfrm>
            <a:off x="198438" y="3800475"/>
            <a:ext cx="3078162" cy="2586038"/>
          </a:xfrm>
          <a:prstGeom prst="rect">
            <a:avLst/>
          </a:prstGeom>
          <a:noFill/>
          <a:ln w="9525">
            <a:noFill/>
            <a:miter lim="800000"/>
            <a:headEnd/>
            <a:tailEnd/>
          </a:ln>
        </p:spPr>
        <p:txBody>
          <a:bodyPr>
            <a:spAutoFit/>
          </a:bodyPr>
          <a:lstStyle/>
          <a:p>
            <a:pPr algn="ctr"/>
            <a:r>
              <a:rPr lang="ru-RU" b="1">
                <a:solidFill>
                  <a:schemeClr val="bg1"/>
                </a:solidFill>
              </a:rPr>
              <a:t>системно-деятельностный подход</a:t>
            </a:r>
          </a:p>
          <a:p>
            <a:pPr algn="ctr"/>
            <a:endParaRPr lang="ru-RU" b="1">
              <a:solidFill>
                <a:schemeClr val="bg1"/>
              </a:solidFill>
            </a:endParaRPr>
          </a:p>
          <a:p>
            <a:pPr algn="ctr"/>
            <a:endParaRPr lang="ru-RU" b="1">
              <a:solidFill>
                <a:schemeClr val="bg1"/>
              </a:solidFill>
            </a:endParaRPr>
          </a:p>
          <a:p>
            <a:pPr algn="ctr"/>
            <a:r>
              <a:rPr lang="ru-RU" b="1">
                <a:solidFill>
                  <a:schemeClr val="bg1"/>
                </a:solidFill>
              </a:rPr>
              <a:t>развитие личности ребёнка </a:t>
            </a:r>
            <a:br>
              <a:rPr lang="ru-RU" b="1">
                <a:solidFill>
                  <a:schemeClr val="bg1"/>
                </a:solidFill>
              </a:rPr>
            </a:br>
            <a:r>
              <a:rPr lang="ru-RU" b="1">
                <a:solidFill>
                  <a:schemeClr val="bg1"/>
                </a:solidFill>
              </a:rPr>
              <a:t>на основе универсальных учебных действий</a:t>
            </a:r>
          </a:p>
        </p:txBody>
      </p:sp>
      <p:sp>
        <p:nvSpPr>
          <p:cNvPr id="9" name="Стрелка вниз 7">
            <a:extLst>
              <a:ext uri="{FF2B5EF4-FFF2-40B4-BE49-F238E27FC236}"/>
            </a:extLst>
          </p:cNvPr>
          <p:cNvSpPr/>
          <p:nvPr/>
        </p:nvSpPr>
        <p:spPr>
          <a:xfrm>
            <a:off x="1387475" y="4511675"/>
            <a:ext cx="484188" cy="3476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0" name="Стрелка вниз 7">
            <a:extLst>
              <a:ext uri="{FF2B5EF4-FFF2-40B4-BE49-F238E27FC236}"/>
            </a:extLst>
          </p:cNvPr>
          <p:cNvSpPr/>
          <p:nvPr/>
        </p:nvSpPr>
        <p:spPr>
          <a:xfrm>
            <a:off x="1404938" y="3429000"/>
            <a:ext cx="484187" cy="3476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31752" name="Прямоугольник 6"/>
          <p:cNvSpPr>
            <a:spLocks noChangeArrowheads="1"/>
          </p:cNvSpPr>
          <p:nvPr/>
        </p:nvSpPr>
        <p:spPr bwMode="auto">
          <a:xfrm>
            <a:off x="4625975" y="3638550"/>
            <a:ext cx="3887788" cy="2309813"/>
          </a:xfrm>
          <a:prstGeom prst="rect">
            <a:avLst/>
          </a:prstGeom>
          <a:noFill/>
          <a:ln w="9525">
            <a:noFill/>
            <a:miter lim="800000"/>
            <a:headEnd/>
            <a:tailEnd/>
          </a:ln>
        </p:spPr>
        <p:txBody>
          <a:bodyPr>
            <a:spAutoFit/>
          </a:bodyPr>
          <a:lstStyle/>
          <a:p>
            <a:pPr algn="ctr"/>
            <a:r>
              <a:rPr lang="ru-RU" b="1">
                <a:solidFill>
                  <a:schemeClr val="bg1"/>
                </a:solidFill>
              </a:rPr>
              <a:t>Обучение в сотрудничестве</a:t>
            </a:r>
          </a:p>
          <a:p>
            <a:pPr algn="ctr"/>
            <a:r>
              <a:rPr lang="ru-RU" b="1">
                <a:solidFill>
                  <a:schemeClr val="bg1"/>
                </a:solidFill>
              </a:rPr>
              <a:t>Разноуровневое обучение (индивидуальный и дифференцированный подход к обучению)</a:t>
            </a:r>
          </a:p>
          <a:p>
            <a:pPr algn="ctr"/>
            <a:r>
              <a:rPr lang="ru-RU" b="1">
                <a:solidFill>
                  <a:schemeClr val="bg1"/>
                </a:solidFill>
              </a:rPr>
              <a:t>Игра</a:t>
            </a:r>
          </a:p>
          <a:p>
            <a:pPr algn="ctr"/>
            <a:r>
              <a:rPr lang="ru-RU" b="1">
                <a:solidFill>
                  <a:schemeClr val="bg1"/>
                </a:solidFill>
              </a:rPr>
              <a:t>Использование ИКТ</a:t>
            </a:r>
          </a:p>
          <a:p>
            <a:pPr algn="ctr"/>
            <a:r>
              <a:rPr lang="ru-RU" b="1">
                <a:solidFill>
                  <a:schemeClr val="bg1"/>
                </a:solidFill>
              </a:rPr>
              <a:t>Проектирование </a:t>
            </a:r>
          </a:p>
        </p:txBody>
      </p:sp>
      <p:sp>
        <p:nvSpPr>
          <p:cNvPr id="31753" name="Прямоугольник 7"/>
          <p:cNvSpPr>
            <a:spLocks noChangeArrowheads="1"/>
          </p:cNvSpPr>
          <p:nvPr/>
        </p:nvSpPr>
        <p:spPr bwMode="auto">
          <a:xfrm>
            <a:off x="4932363" y="2727325"/>
            <a:ext cx="3335337" cy="369888"/>
          </a:xfrm>
          <a:prstGeom prst="rect">
            <a:avLst/>
          </a:prstGeom>
          <a:noFill/>
          <a:ln w="9525">
            <a:noFill/>
            <a:miter lim="800000"/>
            <a:headEnd/>
            <a:tailEnd/>
          </a:ln>
        </p:spPr>
        <p:txBody>
          <a:bodyPr wrap="none">
            <a:spAutoFit/>
          </a:bodyPr>
          <a:lstStyle/>
          <a:p>
            <a:r>
              <a:rPr lang="ru-RU" b="1" u="sng">
                <a:solidFill>
                  <a:schemeClr val="bg1"/>
                </a:solidFill>
              </a:rPr>
              <a:t>Средства достижения цели</a:t>
            </a:r>
          </a:p>
        </p:txBody>
      </p:sp>
      <p:sp>
        <p:nvSpPr>
          <p:cNvPr id="13" name="Стрелка вниз 7">
            <a:extLst>
              <a:ext uri="{FF2B5EF4-FFF2-40B4-BE49-F238E27FC236}"/>
            </a:extLst>
          </p:cNvPr>
          <p:cNvSpPr/>
          <p:nvPr/>
        </p:nvSpPr>
        <p:spPr>
          <a:xfrm>
            <a:off x="6162675" y="3255963"/>
            <a:ext cx="484188" cy="3460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5" descr="Рисунок4"/>
          <p:cNvPicPr>
            <a:picLocks noChangeAspect="1" noChangeArrowheads="1"/>
          </p:cNvPicPr>
          <p:nvPr/>
        </p:nvPicPr>
        <p:blipFill>
          <a:blip r:embed="rId2"/>
          <a:srcRect/>
          <a:stretch>
            <a:fillRect/>
          </a:stretch>
        </p:blipFill>
        <p:spPr bwMode="auto">
          <a:xfrm>
            <a:off x="0" y="1588"/>
            <a:ext cx="9142413" cy="6856412"/>
          </a:xfrm>
          <a:prstGeom prst="rect">
            <a:avLst/>
          </a:prstGeom>
          <a:noFill/>
          <a:ln w="9525">
            <a:noFill/>
            <a:miter lim="800000"/>
            <a:headEnd/>
            <a:tailEnd/>
          </a:ln>
        </p:spPr>
      </p:pic>
      <p:sp>
        <p:nvSpPr>
          <p:cNvPr id="3" name="Объект 2"/>
          <p:cNvSpPr>
            <a:spLocks/>
          </p:cNvSpPr>
          <p:nvPr/>
        </p:nvSpPr>
        <p:spPr bwMode="auto">
          <a:xfrm>
            <a:off x="250825" y="260350"/>
            <a:ext cx="8497888" cy="4968875"/>
          </a:xfrm>
          <a:prstGeom prst="rect">
            <a:avLst/>
          </a:prstGeom>
          <a:noFill/>
          <a:ln w="9525">
            <a:noFill/>
            <a:miter lim="800000"/>
            <a:headEnd/>
            <a:tailEnd/>
          </a:ln>
        </p:spPr>
        <p:txBody>
          <a:bodyPr/>
          <a:lstStyle/>
          <a:p>
            <a:pPr marL="342900" indent="-342900" algn="just" fontAlgn="auto">
              <a:spcBef>
                <a:spcPct val="20000"/>
              </a:spcBef>
              <a:spcAft>
                <a:spcPts val="0"/>
              </a:spcAft>
              <a:buFont typeface="Arial" panose="020B0604020202020204" pitchFamily="34" charset="0"/>
              <a:buNone/>
              <a:defRPr/>
            </a:pPr>
            <a:r>
              <a:rPr lang="ru-RU" sz="2000" b="1" dirty="0">
                <a:solidFill>
                  <a:schemeClr val="bg1"/>
                </a:solidFill>
                <a:latin typeface="+mn-lt"/>
                <a:cs typeface="Times New Roman" panose="02020603050405020304" pitchFamily="18" charset="0"/>
              </a:rPr>
              <a:t>Цель:</a:t>
            </a:r>
            <a:r>
              <a:rPr lang="ru-RU" sz="2000" dirty="0">
                <a:solidFill>
                  <a:schemeClr val="bg1"/>
                </a:solidFill>
                <a:latin typeface="+mn-lt"/>
                <a:cs typeface="Times New Roman" panose="02020603050405020304" pitchFamily="18" charset="0"/>
              </a:rPr>
              <a:t>  создать условия для достижения планируемых результатов на уровне начального общего образования через использование приемов и методов работы со словами с непроверяемым написанием на уроках русского языка</a:t>
            </a:r>
          </a:p>
          <a:p>
            <a:pPr marL="342900" indent="-342900" algn="just" fontAlgn="auto">
              <a:spcBef>
                <a:spcPct val="20000"/>
              </a:spcBef>
              <a:spcAft>
                <a:spcPts val="0"/>
              </a:spcAft>
              <a:buFont typeface="Arial" panose="020B0604020202020204" pitchFamily="34" charset="0"/>
              <a:buNone/>
              <a:defRPr/>
            </a:pPr>
            <a:r>
              <a:rPr lang="ru-RU" sz="2000" b="1" dirty="0">
                <a:solidFill>
                  <a:schemeClr val="bg1"/>
                </a:solidFill>
                <a:latin typeface="+mn-lt"/>
                <a:cs typeface="Times New Roman" panose="02020603050405020304" pitchFamily="18" charset="0"/>
              </a:rPr>
              <a:t>Задачи:</a:t>
            </a:r>
          </a:p>
          <a:p>
            <a:pPr marL="342900" indent="-342900" algn="just" fontAlgn="auto">
              <a:spcBef>
                <a:spcPct val="20000"/>
              </a:spcBef>
              <a:spcAft>
                <a:spcPts val="0"/>
              </a:spcAft>
              <a:buFontTx/>
              <a:buChar char="-"/>
              <a:defRPr/>
            </a:pPr>
            <a:r>
              <a:rPr lang="ru-RU" sz="2000" kern="0" dirty="0">
                <a:solidFill>
                  <a:schemeClr val="bg1"/>
                </a:solidFill>
                <a:latin typeface="+mn-lt"/>
                <a:cs typeface="Times New Roman" pitchFamily="18" charset="0"/>
              </a:rPr>
              <a:t>Изучить теоретические подходы к изучению слов с непроверяемыми безударными  М.Р .Львова, М.С . Соловейчик и Н.С., О.Л. Соболевой, Н.С. Кузьменко, В.В. </a:t>
            </a:r>
            <a:r>
              <a:rPr lang="ru-RU" sz="2000" kern="0" dirty="0" err="1">
                <a:solidFill>
                  <a:schemeClr val="bg1"/>
                </a:solidFill>
                <a:latin typeface="+mn-lt"/>
                <a:cs typeface="Times New Roman" pitchFamily="18" charset="0"/>
              </a:rPr>
              <a:t>Лейло</a:t>
            </a:r>
            <a:r>
              <a:rPr lang="ru-RU" sz="2000" kern="0" dirty="0">
                <a:solidFill>
                  <a:schemeClr val="bg1"/>
                </a:solidFill>
                <a:latin typeface="+mn-lt"/>
                <a:cs typeface="Times New Roman" pitchFamily="18" charset="0"/>
              </a:rPr>
              <a:t>.</a:t>
            </a:r>
          </a:p>
          <a:p>
            <a:pPr marL="342900" indent="-342900" algn="just" fontAlgn="auto">
              <a:spcBef>
                <a:spcPct val="20000"/>
              </a:spcBef>
              <a:spcAft>
                <a:spcPts val="0"/>
              </a:spcAft>
              <a:buFontTx/>
              <a:buChar char="-"/>
              <a:defRPr/>
            </a:pPr>
            <a:r>
              <a:rPr lang="ru-RU" sz="2000" kern="0" dirty="0">
                <a:solidFill>
                  <a:schemeClr val="bg1"/>
                </a:solidFill>
                <a:latin typeface="+mn-lt"/>
                <a:cs typeface="Times New Roman" pitchFamily="18" charset="0"/>
              </a:rPr>
              <a:t>Выделить методы и приемы работы со словами с непроверяемыми  безударными гласными.</a:t>
            </a:r>
          </a:p>
          <a:p>
            <a:pPr marL="342900" indent="-342900" algn="just" fontAlgn="auto">
              <a:spcBef>
                <a:spcPct val="20000"/>
              </a:spcBef>
              <a:spcAft>
                <a:spcPts val="0"/>
              </a:spcAft>
              <a:buFontTx/>
              <a:buChar char="-"/>
              <a:defRPr/>
            </a:pPr>
            <a:r>
              <a:rPr lang="ru-RU" sz="2000" dirty="0">
                <a:solidFill>
                  <a:schemeClr val="bg1"/>
                </a:solidFill>
                <a:latin typeface="+mn-lt"/>
                <a:cs typeface="Times New Roman" panose="02020603050405020304" pitchFamily="18" charset="0"/>
              </a:rPr>
              <a:t>Выделить условия успешного запоминания.</a:t>
            </a:r>
          </a:p>
          <a:p>
            <a:pPr marL="342900" indent="-342900" algn="just" fontAlgn="auto">
              <a:spcBef>
                <a:spcPct val="20000"/>
              </a:spcBef>
              <a:spcAft>
                <a:spcPts val="0"/>
              </a:spcAft>
              <a:buFont typeface="Arial" panose="020B0604020202020204" pitchFamily="34" charset="0"/>
              <a:buNone/>
              <a:defRPr/>
            </a:pPr>
            <a:r>
              <a:rPr lang="ru-RU" sz="2000" dirty="0">
                <a:solidFill>
                  <a:schemeClr val="bg1"/>
                </a:solidFill>
                <a:latin typeface="+mn-lt"/>
                <a:cs typeface="Times New Roman" panose="02020603050405020304" pitchFamily="18" charset="0"/>
              </a:rPr>
              <a:t>-    Выделить этапы работы над словарными словами.</a:t>
            </a:r>
          </a:p>
          <a:p>
            <a:pPr algn="just" fontAlgn="auto">
              <a:spcBef>
                <a:spcPct val="20000"/>
              </a:spcBef>
              <a:spcAft>
                <a:spcPts val="0"/>
              </a:spcAft>
              <a:buFontTx/>
              <a:buChar char="-"/>
              <a:defRPr/>
            </a:pPr>
            <a:r>
              <a:rPr lang="ru-RU" sz="2000" kern="0" dirty="0">
                <a:solidFill>
                  <a:schemeClr val="bg1"/>
                </a:solidFill>
                <a:latin typeface="+mn-lt"/>
                <a:cs typeface="Times New Roman" pitchFamily="18" charset="0"/>
              </a:rPr>
              <a:t>    Разработать систему заданий по классам для лучшего усвоения слов с непроверяемыми безударными гласными.</a:t>
            </a:r>
          </a:p>
          <a:p>
            <a:pPr algn="just" fontAlgn="auto">
              <a:spcBef>
                <a:spcPct val="20000"/>
              </a:spcBef>
              <a:spcAft>
                <a:spcPts val="0"/>
              </a:spcAft>
              <a:buFontTx/>
              <a:buChar char="-"/>
              <a:defRPr/>
            </a:pPr>
            <a:endParaRPr lang="ru-RU" sz="2000" dirty="0">
              <a:solidFill>
                <a:schemeClr val="bg1"/>
              </a:solidFill>
              <a:latin typeface="+mn-lt"/>
              <a:cs typeface="Times New Roman" panose="02020603050405020304" pitchFamily="18" charset="0"/>
            </a:endParaRPr>
          </a:p>
        </p:txBody>
      </p:sp>
    </p:spTree>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6" descr="Рисунок4"/>
          <p:cNvPicPr>
            <a:picLocks noChangeAspect="1" noChangeArrowheads="1"/>
          </p:cNvPicPr>
          <p:nvPr/>
        </p:nvPicPr>
        <p:blipFill>
          <a:blip r:embed="rId2"/>
          <a:srcRect/>
          <a:stretch>
            <a:fillRect/>
          </a:stretch>
        </p:blipFill>
        <p:spPr bwMode="auto">
          <a:xfrm>
            <a:off x="1588" y="0"/>
            <a:ext cx="9142412" cy="6856413"/>
          </a:xfrm>
          <a:prstGeom prst="rect">
            <a:avLst/>
          </a:prstGeom>
          <a:noFill/>
          <a:ln w="9525">
            <a:noFill/>
            <a:miter lim="800000"/>
            <a:headEnd/>
            <a:tailEnd/>
          </a:ln>
        </p:spPr>
      </p:pic>
      <p:sp>
        <p:nvSpPr>
          <p:cNvPr id="33794" name="Заголовок 1"/>
          <p:cNvSpPr>
            <a:spLocks noGrp="1"/>
          </p:cNvSpPr>
          <p:nvPr>
            <p:ph type="title"/>
          </p:nvPr>
        </p:nvSpPr>
        <p:spPr/>
        <p:txBody>
          <a:bodyPr/>
          <a:lstStyle/>
          <a:p>
            <a:pPr eaLnBrk="1" hangingPunct="1"/>
            <a:r>
              <a:rPr lang="ru-RU" sz="3200" b="1" smtClean="0">
                <a:solidFill>
                  <a:schemeClr val="bg1"/>
                </a:solidFill>
                <a:latin typeface="Times New Roman" pitchFamily="18" charset="0"/>
              </a:rPr>
              <a:t>Анализ психолого-педагогической литературы</a:t>
            </a:r>
          </a:p>
        </p:txBody>
      </p:sp>
      <p:sp>
        <p:nvSpPr>
          <p:cNvPr id="33795" name="Содержимое 2"/>
          <p:cNvSpPr>
            <a:spLocks noGrp="1"/>
          </p:cNvSpPr>
          <p:nvPr>
            <p:ph idx="1"/>
          </p:nvPr>
        </p:nvSpPr>
        <p:spPr>
          <a:xfrm>
            <a:off x="0" y="1341438"/>
            <a:ext cx="8964613" cy="4608512"/>
          </a:xfrm>
        </p:spPr>
        <p:txBody>
          <a:bodyPr/>
          <a:lstStyle/>
          <a:p>
            <a:pPr marL="171450" indent="190500" algn="just" eaLnBrk="1" hangingPunct="1">
              <a:buFont typeface="Arial" charset="0"/>
              <a:buNone/>
            </a:pPr>
            <a:r>
              <a:rPr lang="ru-RU" sz="2000" smtClean="0">
                <a:solidFill>
                  <a:schemeClr val="bg1"/>
                </a:solidFill>
              </a:rPr>
              <a:t>           Изучением проблемы написания слов с непроверяемым орфограммами)занимались такие ученые, как Н. Н. Алгазина, М. Т. Баранова, Д. Н. Богоявленский, В. В. Ераткина, П. С. Жедек, С. Ф. Жуйков, И. В. Захарова, В. Ф. Иванова, А. И. Кайдалова, В. П. Канакина, Н. П. Каноныкин, Н. Н. Китаев, М. Р. Львов, М. В. Панов, Г. Н. Приступа, М. М. Разумовская, Н. А. Щербакова и другие.</a:t>
            </a:r>
            <a:br>
              <a:rPr lang="ru-RU" sz="2000" smtClean="0">
                <a:solidFill>
                  <a:schemeClr val="bg1"/>
                </a:solidFill>
              </a:rPr>
            </a:br>
            <a:r>
              <a:rPr lang="ru-RU" sz="2000" smtClean="0"/>
              <a:t> </a:t>
            </a:r>
            <a:r>
              <a:rPr lang="ru-RU" sz="2000" smtClean="0">
                <a:solidFill>
                  <a:schemeClr val="bg1"/>
                </a:solidFill>
              </a:rPr>
              <a:t>М.Р.Львов, «иногда написание, считающееся традиционными непроверяемым, может быть проверено на основе знания этимологии и исторических изменений в фонетике русского языка» (Львов М.Р. - Правописание в начальных классах. - М. - 1990).</a:t>
            </a:r>
          </a:p>
          <a:p>
            <a:pPr marL="171450" indent="190500" algn="just" eaLnBrk="1" hangingPunct="1">
              <a:buFont typeface="Arial" charset="0"/>
              <a:buNone/>
            </a:pPr>
            <a:endParaRPr lang="ru-RU" sz="2000" smtClean="0">
              <a:solidFill>
                <a:schemeClr val="bg1"/>
              </a:solidFill>
            </a:endParaRPr>
          </a:p>
          <a:p>
            <a:pPr marL="171450" indent="190500" algn="just" eaLnBrk="1" hangingPunct="1">
              <a:buFont typeface="Arial" charset="0"/>
              <a:buNone/>
            </a:pPr>
            <a:endParaRPr lang="ru-RU" sz="2000" smtClean="0">
              <a:solidFill>
                <a:schemeClr val="bg1"/>
              </a:solidFill>
            </a:endParaRPr>
          </a:p>
          <a:p>
            <a:pPr marL="171450" indent="190500" algn="just" eaLnBrk="1" hangingPunct="1">
              <a:buFont typeface="Arial" charset="0"/>
              <a:buNone/>
            </a:pPr>
            <a:endParaRPr lang="ru-RU" sz="2000" smtClean="0">
              <a:solidFill>
                <a:schemeClr val="bg1"/>
              </a:solidFill>
            </a:endParaRPr>
          </a:p>
          <a:p>
            <a:pPr marL="171450" indent="190500" algn="just" eaLnBrk="1" hangingPunct="1">
              <a:buFont typeface="Arial" charset="0"/>
              <a:buNone/>
            </a:pPr>
            <a:endParaRPr lang="ru-RU" sz="2000" smtClean="0">
              <a:solidFill>
                <a:schemeClr val="bg1"/>
              </a:solidFill>
            </a:endParaRPr>
          </a:p>
          <a:p>
            <a:pPr marL="171450" indent="190500" algn="just" eaLnBrk="1" hangingPunct="1">
              <a:buFont typeface="Arial" charset="0"/>
              <a:buNone/>
            </a:pPr>
            <a:endParaRPr lang="ru-RU" sz="2000" smtClean="0">
              <a:solidFill>
                <a:schemeClr val="bg1"/>
              </a:solidFill>
            </a:endParaRPr>
          </a:p>
        </p:txBody>
      </p:sp>
      <p:pic>
        <p:nvPicPr>
          <p:cNvPr id="33796" name="Picture 2" descr="C:\Users\Мария Васильевна\Desktop\L'vov_M.R.-P001..jpg"/>
          <p:cNvPicPr>
            <a:picLocks noChangeAspect="1" noChangeArrowheads="1"/>
          </p:cNvPicPr>
          <p:nvPr/>
        </p:nvPicPr>
        <p:blipFill>
          <a:blip r:embed="rId3"/>
          <a:srcRect/>
          <a:stretch>
            <a:fillRect/>
          </a:stretch>
        </p:blipFill>
        <p:spPr bwMode="auto">
          <a:xfrm rot="-2304176">
            <a:off x="2195513" y="5229225"/>
            <a:ext cx="1030287" cy="1144588"/>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4" descr="Рисунок4"/>
          <p:cNvPicPr>
            <a:picLocks noChangeAspect="1" noChangeArrowheads="1"/>
          </p:cNvPicPr>
          <p:nvPr/>
        </p:nvPicPr>
        <p:blipFill>
          <a:blip r:embed="rId2"/>
          <a:srcRect/>
          <a:stretch>
            <a:fillRect/>
          </a:stretch>
        </p:blipFill>
        <p:spPr bwMode="auto">
          <a:xfrm>
            <a:off x="1588" y="1588"/>
            <a:ext cx="9142412" cy="6856412"/>
          </a:xfrm>
          <a:prstGeom prst="rect">
            <a:avLst/>
          </a:prstGeom>
          <a:noFill/>
          <a:ln w="9525">
            <a:noFill/>
            <a:miter lim="800000"/>
            <a:headEnd/>
            <a:tailEnd/>
          </a:ln>
        </p:spPr>
      </p:pic>
      <p:sp>
        <p:nvSpPr>
          <p:cNvPr id="2" name="Прямоугольник 1"/>
          <p:cNvSpPr/>
          <p:nvPr/>
        </p:nvSpPr>
        <p:spPr>
          <a:xfrm>
            <a:off x="250825" y="0"/>
            <a:ext cx="8459788" cy="641350"/>
          </a:xfrm>
          <a:prstGeom prst="rect">
            <a:avLst/>
          </a:prstGeom>
        </p:spPr>
        <p:txBody>
          <a:bodyPr>
            <a:spAutoFit/>
          </a:bodyPr>
          <a:lstStyle/>
          <a:p>
            <a:pPr algn="ctr" fontAlgn="auto">
              <a:spcBef>
                <a:spcPts val="0"/>
              </a:spcBef>
              <a:spcAft>
                <a:spcPts val="0"/>
              </a:spcAft>
              <a:defRPr/>
            </a:pPr>
            <a:r>
              <a:rPr lang="ru-RU" sz="3600" b="1" kern="0" dirty="0">
                <a:solidFill>
                  <a:schemeClr val="bg1"/>
                </a:solidFill>
                <a:latin typeface="+mn-lt"/>
                <a:ea typeface="+mj-ea"/>
                <a:cs typeface="+mj-cs"/>
              </a:rPr>
              <a:t>Методические приемы </a:t>
            </a:r>
            <a:r>
              <a:rPr lang="ru-RU" sz="3600" b="1" kern="0" dirty="0" err="1">
                <a:solidFill>
                  <a:schemeClr val="bg1"/>
                </a:solidFill>
                <a:latin typeface="+mn-lt"/>
                <a:ea typeface="+mj-ea"/>
                <a:cs typeface="+mj-cs"/>
              </a:rPr>
              <a:t>М.Р.Львова</a:t>
            </a:r>
            <a:r>
              <a:rPr lang="ru-RU" sz="3600" b="1" kern="0" dirty="0">
                <a:solidFill>
                  <a:schemeClr val="bg1"/>
                </a:solidFill>
                <a:latin typeface="+mn-lt"/>
                <a:ea typeface="+mj-ea"/>
                <a:cs typeface="+mj-cs"/>
              </a:rPr>
              <a:t>.</a:t>
            </a:r>
            <a:endParaRPr lang="ru-RU" sz="3600" kern="0" dirty="0">
              <a:solidFill>
                <a:schemeClr val="bg1"/>
              </a:solidFill>
              <a:latin typeface="+mn-lt"/>
              <a:cs typeface="+mn-cs"/>
            </a:endParaRPr>
          </a:p>
        </p:txBody>
      </p:sp>
      <p:sp>
        <p:nvSpPr>
          <p:cNvPr id="3" name="Прямоугольник 2"/>
          <p:cNvSpPr/>
          <p:nvPr/>
        </p:nvSpPr>
        <p:spPr>
          <a:xfrm>
            <a:off x="323850" y="1052513"/>
            <a:ext cx="8820150" cy="4154487"/>
          </a:xfrm>
          <a:prstGeom prst="rect">
            <a:avLst/>
          </a:prstGeom>
        </p:spPr>
        <p:txBody>
          <a:bodyPr>
            <a:spAutoFit/>
          </a:bodyPr>
          <a:lstStyle/>
          <a:p>
            <a:pPr marL="342900" indent="-342900">
              <a:lnSpc>
                <a:spcPct val="80000"/>
              </a:lnSpc>
              <a:spcBef>
                <a:spcPct val="20000"/>
              </a:spcBef>
              <a:buClr>
                <a:srgbClr val="FFCC00"/>
              </a:buClr>
              <a:buSzPct val="70000"/>
              <a:defRPr/>
            </a:pPr>
            <a:r>
              <a:rPr lang="ru-RU" sz="2400" kern="0" dirty="0">
                <a:solidFill>
                  <a:schemeClr val="bg1"/>
                </a:solidFill>
                <a:latin typeface="+mn-lt"/>
                <a:cs typeface="+mn-cs"/>
              </a:rPr>
              <a:t>В обучении письму непроверяемых слов применяются следующие </a:t>
            </a:r>
            <a:r>
              <a:rPr lang="ru-RU" sz="2400" b="1" kern="0" dirty="0">
                <a:solidFill>
                  <a:schemeClr val="bg1"/>
                </a:solidFill>
                <a:latin typeface="+mn-lt"/>
                <a:cs typeface="+mn-cs"/>
              </a:rPr>
              <a:t>методы и приемы:</a:t>
            </a:r>
          </a:p>
          <a:p>
            <a:pPr marL="342900" indent="-342900">
              <a:lnSpc>
                <a:spcPct val="80000"/>
              </a:lnSpc>
              <a:spcBef>
                <a:spcPct val="20000"/>
              </a:spcBef>
              <a:buClr>
                <a:srgbClr val="FFCC00"/>
              </a:buClr>
              <a:buSzPct val="70000"/>
              <a:defRPr/>
            </a:pPr>
            <a:r>
              <a:rPr lang="ru-RU" sz="2400" kern="0" dirty="0">
                <a:solidFill>
                  <a:schemeClr val="bg1"/>
                </a:solidFill>
                <a:latin typeface="+mn-lt"/>
                <a:cs typeface="+mn-cs"/>
              </a:rPr>
              <a:t>*  метод языкового</a:t>
            </a:r>
          </a:p>
          <a:p>
            <a:pPr marL="342900" indent="-342900">
              <a:lnSpc>
                <a:spcPct val="80000"/>
              </a:lnSpc>
              <a:spcBef>
                <a:spcPct val="20000"/>
              </a:spcBef>
              <a:buClr>
                <a:srgbClr val="FFCC00"/>
              </a:buClr>
              <a:buSzPct val="70000"/>
              <a:defRPr/>
            </a:pPr>
            <a:r>
              <a:rPr lang="ru-RU" sz="2400" kern="0" dirty="0">
                <a:solidFill>
                  <a:schemeClr val="bg1"/>
                </a:solidFill>
                <a:latin typeface="+mn-lt"/>
                <a:cs typeface="+mn-cs"/>
              </a:rPr>
              <a:t>*  зрительное запоминание</a:t>
            </a:r>
          </a:p>
          <a:p>
            <a:pPr marL="342900" indent="-342900">
              <a:lnSpc>
                <a:spcPct val="80000"/>
              </a:lnSpc>
              <a:spcBef>
                <a:spcPct val="20000"/>
              </a:spcBef>
              <a:buClr>
                <a:srgbClr val="FFCC00"/>
              </a:buClr>
              <a:buSzPct val="70000"/>
              <a:defRPr/>
            </a:pPr>
            <a:r>
              <a:rPr lang="ru-RU" sz="2400" kern="0" dirty="0">
                <a:solidFill>
                  <a:schemeClr val="bg1"/>
                </a:solidFill>
                <a:latin typeface="Times New Roman" pitchFamily="18" charset="0"/>
                <a:cs typeface="Times New Roman" pitchFamily="18" charset="0"/>
              </a:rPr>
              <a:t>*  сопоставление и противопоставление тематических групп заучиваемых слов </a:t>
            </a:r>
          </a:p>
          <a:p>
            <a:pPr marL="342900" indent="-342900">
              <a:lnSpc>
                <a:spcPct val="80000"/>
              </a:lnSpc>
              <a:spcBef>
                <a:spcPct val="20000"/>
              </a:spcBef>
              <a:buClr>
                <a:srgbClr val="FFCC00"/>
              </a:buClr>
              <a:buSzPct val="70000"/>
              <a:defRPr/>
            </a:pPr>
            <a:r>
              <a:rPr lang="ru-RU" sz="2400" kern="0" dirty="0">
                <a:solidFill>
                  <a:schemeClr val="bg1"/>
                </a:solidFill>
                <a:latin typeface="Times New Roman" pitchFamily="18" charset="0"/>
                <a:cs typeface="Times New Roman" pitchFamily="18" charset="0"/>
              </a:rPr>
              <a:t>*  сопоставление зрительного и слухового образов (составов) слов</a:t>
            </a:r>
          </a:p>
          <a:p>
            <a:pPr marL="342900" indent="-342900">
              <a:lnSpc>
                <a:spcPct val="80000"/>
              </a:lnSpc>
              <a:spcBef>
                <a:spcPct val="20000"/>
              </a:spcBef>
              <a:buClr>
                <a:srgbClr val="FFCC00"/>
              </a:buClr>
              <a:buSzPct val="70000"/>
              <a:defRPr/>
            </a:pPr>
            <a:r>
              <a:rPr lang="ru-RU" sz="2400" kern="0" dirty="0">
                <a:solidFill>
                  <a:schemeClr val="bg1"/>
                </a:solidFill>
                <a:latin typeface="Times New Roman" pitchFamily="18" charset="0"/>
                <a:cs typeface="Times New Roman" pitchFamily="18" charset="0"/>
              </a:rPr>
              <a:t>*  составление словосочетаний (синтез) с трудными словами, выработка словесных ассоциаций</a:t>
            </a:r>
          </a:p>
          <a:p>
            <a:pPr marL="342900" indent="-342900">
              <a:lnSpc>
                <a:spcPct val="80000"/>
              </a:lnSpc>
              <a:spcBef>
                <a:spcPct val="20000"/>
              </a:spcBef>
              <a:buClr>
                <a:srgbClr val="FFCC00"/>
              </a:buClr>
              <a:buSzPct val="70000"/>
              <a:defRPr/>
            </a:pPr>
            <a:r>
              <a:rPr lang="ru-RU" sz="2400" kern="0" dirty="0">
                <a:solidFill>
                  <a:schemeClr val="bg1"/>
                </a:solidFill>
                <a:latin typeface="Times New Roman" pitchFamily="18" charset="0"/>
                <a:cs typeface="Times New Roman" pitchFamily="18" charset="0"/>
              </a:rPr>
              <a:t>*  составление предложений с трудными словами</a:t>
            </a:r>
          </a:p>
          <a:p>
            <a:pPr marL="342900" indent="-342900">
              <a:lnSpc>
                <a:spcPct val="80000"/>
              </a:lnSpc>
              <a:spcBef>
                <a:spcPct val="20000"/>
              </a:spcBef>
              <a:buClr>
                <a:srgbClr val="FFCC00"/>
              </a:buClr>
              <a:buSzPct val="70000"/>
              <a:defRPr/>
            </a:pPr>
            <a:r>
              <a:rPr lang="ru-RU" sz="2400" kern="0" dirty="0">
                <a:solidFill>
                  <a:schemeClr val="bg1"/>
                </a:solidFill>
                <a:latin typeface="Times New Roman" pitchFamily="18" charset="0"/>
                <a:cs typeface="Times New Roman" pitchFamily="18" charset="0"/>
              </a:rPr>
              <a:t>*  </a:t>
            </a:r>
            <a:r>
              <a:rPr lang="ru-RU" sz="2400" kern="0" dirty="0">
                <a:solidFill>
                  <a:schemeClr val="bg1"/>
                </a:solidFill>
                <a:latin typeface="Times New Roman" pitchFamily="18" charset="0"/>
                <a:cs typeface="Times New Roman" pitchFamily="18" charset="0"/>
                <a:hlinkClick r:id="rId3" action="ppaction://hlinksldjump"/>
              </a:rPr>
              <a:t>используются занимательные формы работы</a:t>
            </a:r>
            <a:endParaRPr lang="ru-RU" sz="2400" kern="0" dirty="0">
              <a:solidFill>
                <a:schemeClr val="bg1"/>
              </a:solidFill>
              <a:latin typeface="+mn-lt"/>
              <a:cs typeface="+mn-c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5841" name="Picture 12" descr="Рисунок4"/>
          <p:cNvPicPr>
            <a:picLocks noChangeAspect="1" noChangeArrowheads="1"/>
          </p:cNvPicPr>
          <p:nvPr/>
        </p:nvPicPr>
        <p:blipFill>
          <a:blip r:embed="rId3"/>
          <a:srcRect/>
          <a:stretch>
            <a:fillRect/>
          </a:stretch>
        </p:blipFill>
        <p:spPr bwMode="auto">
          <a:xfrm>
            <a:off x="1588" y="1588"/>
            <a:ext cx="9142412" cy="6856412"/>
          </a:xfrm>
          <a:prstGeom prst="rect">
            <a:avLst/>
          </a:prstGeom>
          <a:noFill/>
          <a:ln w="9525">
            <a:noFill/>
            <a:miter lim="800000"/>
            <a:headEnd/>
            <a:tailEnd/>
          </a:ln>
        </p:spPr>
      </p:pic>
      <p:sp>
        <p:nvSpPr>
          <p:cNvPr id="3" name="Содержимое 2"/>
          <p:cNvSpPr>
            <a:spLocks noGrp="1"/>
          </p:cNvSpPr>
          <p:nvPr>
            <p:ph sz="quarter" idx="4294967295"/>
          </p:nvPr>
        </p:nvSpPr>
        <p:spPr>
          <a:xfrm>
            <a:off x="0" y="2852738"/>
            <a:ext cx="6553200" cy="3744912"/>
          </a:xfrm>
        </p:spPr>
        <p:txBody>
          <a:bodyPr/>
          <a:lstStyle/>
          <a:p>
            <a:pPr algn="ctr" eaLnBrk="1" hangingPunct="1">
              <a:buFontTx/>
              <a:buNone/>
            </a:pPr>
            <a:r>
              <a:rPr lang="ru-RU" altLang="ru-RU" sz="4000" b="1" smtClean="0">
                <a:solidFill>
                  <a:srgbClr val="7030A0"/>
                </a:solidFill>
                <a:latin typeface="Comic Sans MS" pitchFamily="66" charset="0"/>
              </a:rPr>
              <a:t>      </a:t>
            </a:r>
            <a:r>
              <a:rPr lang="ru-RU" altLang="ru-RU" sz="4000" b="1" i="1" smtClean="0">
                <a:solidFill>
                  <a:srgbClr val="00B050"/>
                </a:solidFill>
              </a:rPr>
              <a:t>       </a:t>
            </a:r>
            <a:endParaRPr lang="ru-RU" altLang="ru-RU" b="1" smtClean="0">
              <a:solidFill>
                <a:srgbClr val="E75C01"/>
              </a:solidFill>
              <a:latin typeface="Comic Sans MS" pitchFamily="66" charset="0"/>
            </a:endParaRPr>
          </a:p>
          <a:p>
            <a:pPr algn="ctr" eaLnBrk="1" hangingPunct="1">
              <a:buFontTx/>
              <a:buNone/>
            </a:pPr>
            <a:endParaRPr lang="ru-RU" altLang="ru-RU" b="1" smtClean="0">
              <a:solidFill>
                <a:schemeClr val="hlink"/>
              </a:solidFill>
              <a:latin typeface="Comic Sans MS" pitchFamily="66" charset="0"/>
            </a:endParaRPr>
          </a:p>
          <a:p>
            <a:pPr eaLnBrk="1" hangingPunct="1">
              <a:buFontTx/>
              <a:buNone/>
            </a:pPr>
            <a:endParaRPr lang="ru-RU" altLang="ru-RU" sz="2800" b="1" smtClean="0">
              <a:solidFill>
                <a:schemeClr val="hlink"/>
              </a:solidFill>
              <a:latin typeface="Comic Sans MS" pitchFamily="66" charset="0"/>
            </a:endParaRPr>
          </a:p>
          <a:p>
            <a:pPr eaLnBrk="1" hangingPunct="1">
              <a:buFontTx/>
              <a:buNone/>
            </a:pPr>
            <a:r>
              <a:rPr lang="ru-RU" altLang="ru-RU" sz="2800" b="1" smtClean="0">
                <a:solidFill>
                  <a:schemeClr val="hlink"/>
                </a:solidFill>
                <a:latin typeface="Comic Sans MS" pitchFamily="66" charset="0"/>
              </a:rPr>
              <a:t>Жёлтый, но не              ,</a:t>
            </a:r>
          </a:p>
          <a:p>
            <a:pPr eaLnBrk="1" hangingPunct="1">
              <a:buFontTx/>
              <a:buNone/>
            </a:pPr>
            <a:r>
              <a:rPr lang="ru-RU" altLang="ru-RU" sz="2800" b="1" smtClean="0">
                <a:solidFill>
                  <a:schemeClr val="hlink"/>
                </a:solidFill>
                <a:latin typeface="Comic Sans MS" pitchFamily="66" charset="0"/>
              </a:rPr>
              <a:t>Круглый, но не           ,</a:t>
            </a:r>
          </a:p>
          <a:p>
            <a:pPr eaLnBrk="1" hangingPunct="1">
              <a:buFontTx/>
              <a:buNone/>
            </a:pPr>
            <a:r>
              <a:rPr lang="ru-RU" altLang="ru-RU" sz="2800" b="1" smtClean="0">
                <a:solidFill>
                  <a:schemeClr val="hlink"/>
                </a:solidFill>
                <a:latin typeface="Comic Sans MS" pitchFamily="66" charset="0"/>
              </a:rPr>
              <a:t>Сладкий, но не</a:t>
            </a:r>
            <a:r>
              <a:rPr lang="ru-RU" altLang="ru-RU" sz="3600" b="1" smtClean="0">
                <a:solidFill>
                  <a:schemeClr val="hlink"/>
                </a:solidFill>
                <a:latin typeface="Comic Sans MS" pitchFamily="66" charset="0"/>
              </a:rPr>
              <a:t>       .</a:t>
            </a:r>
            <a:r>
              <a:rPr lang="ru-RU" altLang="ru-RU" sz="3600" b="1" smtClean="0">
                <a:solidFill>
                  <a:srgbClr val="E75C01"/>
                </a:solidFill>
                <a:latin typeface="Comic Sans MS" pitchFamily="66" charset="0"/>
              </a:rPr>
              <a:t> </a:t>
            </a:r>
          </a:p>
          <a:p>
            <a:pPr eaLnBrk="1" hangingPunct="1">
              <a:buFontTx/>
              <a:buNone/>
            </a:pPr>
            <a:endParaRPr lang="ru-RU" altLang="ru-RU" sz="4000" b="1" i="1" smtClean="0">
              <a:solidFill>
                <a:srgbClr val="00B050"/>
              </a:solidFill>
            </a:endParaRPr>
          </a:p>
        </p:txBody>
      </p:sp>
      <p:sp>
        <p:nvSpPr>
          <p:cNvPr id="5" name="TextBox 4"/>
          <p:cNvSpPr txBox="1">
            <a:spLocks noChangeArrowheads="1"/>
          </p:cNvSpPr>
          <p:nvPr/>
        </p:nvSpPr>
        <p:spPr bwMode="auto">
          <a:xfrm>
            <a:off x="3203575" y="4652963"/>
            <a:ext cx="2357438" cy="519112"/>
          </a:xfrm>
          <a:prstGeom prst="rect">
            <a:avLst/>
          </a:prstGeom>
          <a:noFill/>
          <a:ln w="9525">
            <a:noFill/>
            <a:miter lim="800000"/>
            <a:headEnd/>
            <a:tailEnd/>
          </a:ln>
        </p:spPr>
        <p:txBody>
          <a:bodyPr>
            <a:spAutoFit/>
          </a:bodyPr>
          <a:lstStyle/>
          <a:p>
            <a:r>
              <a:rPr lang="ru-RU" sz="2800" b="1">
                <a:solidFill>
                  <a:srgbClr val="72BFC5"/>
                </a:solidFill>
                <a:latin typeface="Comic Sans MS" pitchFamily="66" charset="0"/>
              </a:rPr>
              <a:t>цыпленок</a:t>
            </a:r>
          </a:p>
        </p:txBody>
      </p:sp>
      <p:sp>
        <p:nvSpPr>
          <p:cNvPr id="6" name="TextBox 5"/>
          <p:cNvSpPr txBox="1">
            <a:spLocks noChangeArrowheads="1"/>
          </p:cNvSpPr>
          <p:nvPr/>
        </p:nvSpPr>
        <p:spPr bwMode="auto">
          <a:xfrm>
            <a:off x="3276600" y="5157788"/>
            <a:ext cx="1512888" cy="519112"/>
          </a:xfrm>
          <a:prstGeom prst="rect">
            <a:avLst/>
          </a:prstGeom>
          <a:noFill/>
          <a:ln w="9525">
            <a:noFill/>
            <a:miter lim="800000"/>
            <a:headEnd/>
            <a:tailEnd/>
          </a:ln>
        </p:spPr>
        <p:txBody>
          <a:bodyPr>
            <a:spAutoFit/>
          </a:bodyPr>
          <a:lstStyle/>
          <a:p>
            <a:r>
              <a:rPr lang="ru-RU" altLang="ru-RU" sz="2800" b="1">
                <a:solidFill>
                  <a:srgbClr val="E75C01"/>
                </a:solidFill>
                <a:latin typeface="Comic Sans MS" pitchFamily="66" charset="0"/>
              </a:rPr>
              <a:t>солнце </a:t>
            </a:r>
          </a:p>
        </p:txBody>
      </p:sp>
      <p:sp>
        <p:nvSpPr>
          <p:cNvPr id="7" name="TextBox 6"/>
          <p:cNvSpPr txBox="1">
            <a:spLocks noChangeArrowheads="1"/>
          </p:cNvSpPr>
          <p:nvPr/>
        </p:nvSpPr>
        <p:spPr bwMode="auto">
          <a:xfrm>
            <a:off x="3348038" y="5805488"/>
            <a:ext cx="928687" cy="519112"/>
          </a:xfrm>
          <a:prstGeom prst="rect">
            <a:avLst/>
          </a:prstGeom>
          <a:noFill/>
          <a:ln w="9525">
            <a:noFill/>
            <a:miter lim="800000"/>
            <a:headEnd/>
            <a:tailEnd/>
          </a:ln>
        </p:spPr>
        <p:txBody>
          <a:bodyPr>
            <a:spAutoFit/>
          </a:bodyPr>
          <a:lstStyle/>
          <a:p>
            <a:r>
              <a:rPr lang="ru-RU" sz="2800" b="1">
                <a:solidFill>
                  <a:srgbClr val="72BFC5"/>
                </a:solidFill>
                <a:latin typeface="Comic Sans MS" pitchFamily="66" charset="0"/>
              </a:rPr>
              <a:t>мёд</a:t>
            </a:r>
          </a:p>
        </p:txBody>
      </p:sp>
      <p:sp>
        <p:nvSpPr>
          <p:cNvPr id="35846" name="AutoShape 9"/>
          <p:cNvSpPr>
            <a:spLocks noChangeArrowheads="1"/>
          </p:cNvSpPr>
          <p:nvPr/>
        </p:nvSpPr>
        <p:spPr bwMode="auto">
          <a:xfrm>
            <a:off x="1501775" y="190500"/>
            <a:ext cx="5761038" cy="1152525"/>
          </a:xfrm>
          <a:prstGeom prst="horizontalScroll">
            <a:avLst>
              <a:gd name="adj" fmla="val 12500"/>
            </a:avLst>
          </a:prstGeom>
          <a:noFill/>
          <a:ln w="31750">
            <a:solidFill>
              <a:srgbClr val="FF9900"/>
            </a:solidFill>
            <a:round/>
            <a:headEnd/>
            <a:tailEnd/>
          </a:ln>
        </p:spPr>
        <p:txBody>
          <a:bodyPr wrap="none" anchor="ctr"/>
          <a:lstStyle/>
          <a:p>
            <a:pPr algn="ctr"/>
            <a:r>
              <a:rPr lang="ru-RU" sz="3200" b="1">
                <a:solidFill>
                  <a:srgbClr val="006600"/>
                </a:solidFill>
                <a:latin typeface="Times New Roman" pitchFamily="18" charset="0"/>
                <a:cs typeface="Times New Roman" pitchFamily="18" charset="0"/>
              </a:rPr>
              <a:t> </a:t>
            </a:r>
            <a:r>
              <a:rPr lang="ru-RU" sz="3200" b="1">
                <a:solidFill>
                  <a:schemeClr val="bg1"/>
                </a:solidFill>
                <a:latin typeface="Times New Roman" pitchFamily="18" charset="0"/>
              </a:rPr>
              <a:t>Творческая мастерская</a:t>
            </a:r>
          </a:p>
        </p:txBody>
      </p:sp>
      <p:sp>
        <p:nvSpPr>
          <p:cNvPr id="35847" name="Text Box 11"/>
          <p:cNvSpPr txBox="1">
            <a:spLocks noChangeArrowheads="1"/>
          </p:cNvSpPr>
          <p:nvPr/>
        </p:nvSpPr>
        <p:spPr bwMode="auto">
          <a:xfrm>
            <a:off x="3851275" y="1196975"/>
            <a:ext cx="1873250" cy="1066800"/>
          </a:xfrm>
          <a:prstGeom prst="rect">
            <a:avLst/>
          </a:prstGeom>
          <a:noFill/>
          <a:ln w="9525">
            <a:noFill/>
            <a:miter lim="800000"/>
            <a:headEnd/>
            <a:tailEnd/>
          </a:ln>
        </p:spPr>
        <p:txBody>
          <a:bodyPr>
            <a:spAutoFit/>
          </a:bodyPr>
          <a:lstStyle/>
          <a:p>
            <a:pPr>
              <a:spcBef>
                <a:spcPts val="600"/>
              </a:spcBef>
              <a:buClr>
                <a:srgbClr val="BBE0E3"/>
              </a:buClr>
              <a:buSzPct val="70000"/>
              <a:buFont typeface="Wingdings" pitchFamily="2" charset="2"/>
              <a:buNone/>
            </a:pPr>
            <a:r>
              <a:rPr lang="ru-RU" altLang="ru-RU" sz="3200" b="1">
                <a:solidFill>
                  <a:srgbClr val="1004AC"/>
                </a:solidFill>
                <a:latin typeface="Comic Sans MS" pitchFamily="66" charset="0"/>
              </a:rPr>
              <a:t>Загадки</a:t>
            </a:r>
          </a:p>
          <a:p>
            <a:endParaRPr lang="ru-RU" altLang="ru-RU" sz="3200" b="1">
              <a:solidFill>
                <a:srgbClr val="1004AC"/>
              </a:solidFill>
              <a:latin typeface="Comic Sans MS" pitchFamily="66" charset="0"/>
            </a:endParaRPr>
          </a:p>
        </p:txBody>
      </p:sp>
      <p:sp>
        <p:nvSpPr>
          <p:cNvPr id="17421" name="Cloud"/>
          <p:cNvSpPr>
            <a:spLocks noChangeAspect="1" noEditPoints="1" noChangeArrowheads="1"/>
          </p:cNvSpPr>
          <p:nvPr/>
        </p:nvSpPr>
        <p:spPr bwMode="auto">
          <a:xfrm>
            <a:off x="5651500" y="1916113"/>
            <a:ext cx="3492500" cy="1871662"/>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CCFFFF"/>
          </a:solidFill>
          <a:ln w="9525">
            <a:solidFill>
              <a:srgbClr val="000000"/>
            </a:solidFill>
            <a:miter lim="800000"/>
            <a:headEnd/>
            <a:tailEnd/>
          </a:ln>
          <a:effectLst>
            <a:outerShdw dist="107763" dir="2700000" algn="ctr" rotWithShape="0">
              <a:srgbClr val="808080"/>
            </a:outerShdw>
          </a:effectLst>
        </p:spPr>
        <p:txBody>
          <a:bodyPr anchor="ctr" anchorCtr="1"/>
          <a:lstStyle/>
          <a:p>
            <a:pPr>
              <a:defRPr/>
            </a:pPr>
            <a:r>
              <a:rPr lang="ru-RU" sz="2400" b="1" dirty="0">
                <a:solidFill>
                  <a:srgbClr val="000000"/>
                </a:solidFill>
                <a:latin typeface="+mn-lt"/>
                <a:cs typeface="+mn-cs"/>
              </a:rPr>
              <a:t>Сравниваем</a:t>
            </a:r>
          </a:p>
        </p:txBody>
      </p:sp>
      <p:sp>
        <p:nvSpPr>
          <p:cNvPr id="17422" name="Cloud"/>
          <p:cNvSpPr>
            <a:spLocks noChangeAspect="1" noEditPoints="1" noChangeArrowheads="1"/>
          </p:cNvSpPr>
          <p:nvPr/>
        </p:nvSpPr>
        <p:spPr bwMode="auto">
          <a:xfrm>
            <a:off x="2987675" y="1989138"/>
            <a:ext cx="2879725" cy="1871662"/>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CCFFFF"/>
          </a:solidFill>
          <a:ln w="9525">
            <a:solidFill>
              <a:srgbClr val="000000"/>
            </a:solidFill>
            <a:miter lim="800000"/>
            <a:headEnd/>
            <a:tailEnd/>
          </a:ln>
          <a:effectLst>
            <a:outerShdw dist="107763" dir="2700000" algn="ctr" rotWithShape="0">
              <a:srgbClr val="808080"/>
            </a:outerShdw>
          </a:effectLst>
        </p:spPr>
        <p:txBody>
          <a:bodyPr anchor="ctr" anchorCtr="1"/>
          <a:lstStyle/>
          <a:p>
            <a:pPr>
              <a:defRPr/>
            </a:pPr>
            <a:r>
              <a:rPr lang="ru-RU" sz="2400" b="1" dirty="0">
                <a:solidFill>
                  <a:srgbClr val="000000"/>
                </a:solidFill>
                <a:latin typeface="+mn-lt"/>
                <a:cs typeface="+mn-cs"/>
              </a:rPr>
              <a:t>Называем</a:t>
            </a:r>
          </a:p>
          <a:p>
            <a:pPr>
              <a:defRPr/>
            </a:pPr>
            <a:r>
              <a:rPr lang="ru-RU" sz="2400" b="1" dirty="0">
                <a:solidFill>
                  <a:srgbClr val="000000"/>
                </a:solidFill>
                <a:latin typeface="+mn-lt"/>
                <a:cs typeface="+mn-cs"/>
              </a:rPr>
              <a:t>признаки</a:t>
            </a:r>
          </a:p>
        </p:txBody>
      </p:sp>
      <p:sp>
        <p:nvSpPr>
          <p:cNvPr id="17423" name="Cloud"/>
          <p:cNvSpPr>
            <a:spLocks noChangeAspect="1" noEditPoints="1" noChangeArrowheads="1"/>
          </p:cNvSpPr>
          <p:nvPr/>
        </p:nvSpPr>
        <p:spPr bwMode="auto">
          <a:xfrm>
            <a:off x="0" y="1989138"/>
            <a:ext cx="3276600" cy="1871662"/>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CCFFFF"/>
          </a:solidFill>
          <a:ln w="9525">
            <a:solidFill>
              <a:srgbClr val="000000"/>
            </a:solidFill>
            <a:miter lim="800000"/>
            <a:headEnd/>
            <a:tailEnd/>
          </a:ln>
          <a:effectLst>
            <a:outerShdw dist="107763" dir="2700000" algn="ctr" rotWithShape="0">
              <a:srgbClr val="808080"/>
            </a:outerShdw>
          </a:effectLst>
        </p:spPr>
        <p:txBody>
          <a:bodyPr anchor="ctr" anchorCtr="1"/>
          <a:lstStyle/>
          <a:p>
            <a:pPr algn="ctr">
              <a:defRPr/>
            </a:pPr>
            <a:r>
              <a:rPr lang="ru-RU" sz="2400" b="1" dirty="0">
                <a:solidFill>
                  <a:srgbClr val="000000"/>
                </a:solidFill>
                <a:latin typeface="+mn-lt"/>
                <a:cs typeface="+mn-cs"/>
              </a:rPr>
              <a:t>Загадываем</a:t>
            </a:r>
          </a:p>
          <a:p>
            <a:pPr algn="ctr">
              <a:defRPr/>
            </a:pPr>
            <a:r>
              <a:rPr lang="ru-RU" sz="2400" b="1" dirty="0">
                <a:solidFill>
                  <a:srgbClr val="000000"/>
                </a:solidFill>
                <a:latin typeface="+mn-lt"/>
                <a:cs typeface="+mn-cs"/>
              </a:rPr>
              <a:t>предмет</a:t>
            </a:r>
          </a:p>
        </p:txBody>
      </p:sp>
      <p:pic>
        <p:nvPicPr>
          <p:cNvPr id="17425" name="Picture 17"/>
          <p:cNvPicPr>
            <a:picLocks noChangeAspect="1" noChangeArrowheads="1"/>
          </p:cNvPicPr>
          <p:nvPr/>
        </p:nvPicPr>
        <p:blipFill>
          <a:blip r:embed="rId4"/>
          <a:srcRect/>
          <a:stretch>
            <a:fillRect/>
          </a:stretch>
        </p:blipFill>
        <p:spPr bwMode="auto">
          <a:xfrm>
            <a:off x="5580063" y="4221163"/>
            <a:ext cx="1439862" cy="1323975"/>
          </a:xfrm>
          <a:prstGeom prst="rect">
            <a:avLst/>
          </a:prstGeom>
          <a:noFill/>
          <a:ln w="9525">
            <a:noFill/>
            <a:miter lim="800000"/>
            <a:headEnd/>
            <a:tailEnd/>
          </a:ln>
        </p:spPr>
      </p:pic>
      <p:sp>
        <p:nvSpPr>
          <p:cNvPr id="13" name="Управляющая кнопка: домой 12">
            <a:hlinkClick r:id="rId5" action="ppaction://hlinksldjump" highlightClick="1"/>
          </p:cNvPr>
          <p:cNvSpPr/>
          <p:nvPr/>
        </p:nvSpPr>
        <p:spPr>
          <a:xfrm>
            <a:off x="8675688" y="6453188"/>
            <a:ext cx="468312" cy="40481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nodeType="clickEffect">
                                  <p:stCondLst>
                                    <p:cond delay="0"/>
                                  </p:stCondLst>
                                  <p:childTnLst>
                                    <p:set>
                                      <p:cBhvr>
                                        <p:cTn id="27" dur="1" fill="hold">
                                          <p:stCondLst>
                                            <p:cond delay="0"/>
                                          </p:stCondLst>
                                        </p:cTn>
                                        <p:tgtEl>
                                          <p:spTgt spid="17425"/>
                                        </p:tgtEl>
                                        <p:attrNameLst>
                                          <p:attrName>style.visibility</p:attrName>
                                        </p:attrNameLst>
                                      </p:cBhvr>
                                      <p:to>
                                        <p:strVal val="visible"/>
                                      </p:to>
                                    </p:set>
                                    <p:anim calcmode="lin" valueType="num">
                                      <p:cBhvr additive="base">
                                        <p:cTn id="28" dur="500" fill="hold"/>
                                        <p:tgtEl>
                                          <p:spTgt spid="17425"/>
                                        </p:tgtEl>
                                        <p:attrNameLst>
                                          <p:attrName>ppt_x</p:attrName>
                                        </p:attrNameLst>
                                      </p:cBhvr>
                                      <p:tavLst>
                                        <p:tav tm="0">
                                          <p:val>
                                            <p:strVal val="#ppt_x"/>
                                          </p:val>
                                        </p:tav>
                                        <p:tav tm="100000">
                                          <p:val>
                                            <p:strVal val="#ppt_x"/>
                                          </p:val>
                                        </p:tav>
                                      </p:tavLst>
                                    </p:anim>
                                    <p:anim calcmode="lin" valueType="num">
                                      <p:cBhvr additive="base">
                                        <p:cTn id="29" dur="500" fill="hold"/>
                                        <p:tgtEl>
                                          <p:spTgt spid="174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theme/theme1.xml><?xml version="1.0" encoding="utf-8"?>
<a:theme xmlns:a="http://schemas.openxmlformats.org/drawingml/2006/main" name="Тема Office">
  <a:themeElements>
    <a:clrScheme name="Другая 1">
      <a:dk1>
        <a:sysClr val="windowText" lastClr="000000"/>
      </a:dk1>
      <a:lt1>
        <a:sysClr val="window" lastClr="FFFFFF"/>
      </a:lt1>
      <a:dk2>
        <a:srgbClr val="1F497D"/>
      </a:dk2>
      <a:lt2>
        <a:srgbClr val="EEECE1"/>
      </a:lt2>
      <a:accent1>
        <a:srgbClr val="4F81BD"/>
      </a:accent1>
      <a:accent2>
        <a:srgbClr val="C0504D"/>
      </a:accent2>
      <a:accent3>
        <a:srgbClr val="92D050"/>
      </a:accent3>
      <a:accent4>
        <a:srgbClr val="8064A2"/>
      </a:accent4>
      <a:accent5>
        <a:srgbClr val="4BACC6"/>
      </a:accent5>
      <a:accent6>
        <a:srgbClr val="F79646"/>
      </a:accent6>
      <a:hlink>
        <a:srgbClr val="0000FF"/>
      </a:hlink>
      <a:folHlink>
        <a:srgbClr val="800080"/>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777</TotalTime>
  <Words>1067</Words>
  <Application>Microsoft Office PowerPoint</Application>
  <PresentationFormat>Экран (4:3)</PresentationFormat>
  <Paragraphs>164</Paragraphs>
  <Slides>19</Slides>
  <Notes>2</Notes>
  <HiddenSlides>3</HiddenSlides>
  <MMClips>0</MMClips>
  <ScaleCrop>false</ScaleCrop>
  <HeadingPairs>
    <vt:vector size="8" baseType="variant">
      <vt:variant>
        <vt:lpstr>Использованные шрифты</vt:lpstr>
      </vt:variant>
      <vt:variant>
        <vt:i4>6</vt:i4>
      </vt:variant>
      <vt:variant>
        <vt:lpstr>Шаблон оформления</vt:lpstr>
      </vt:variant>
      <vt:variant>
        <vt:i4>2</vt:i4>
      </vt:variant>
      <vt:variant>
        <vt:lpstr>Внедренные серверы OLE</vt:lpstr>
      </vt:variant>
      <vt:variant>
        <vt:i4>0</vt:i4>
      </vt:variant>
      <vt:variant>
        <vt:lpstr>Заголовки слайдов</vt:lpstr>
      </vt:variant>
      <vt:variant>
        <vt:i4>19</vt:i4>
      </vt:variant>
    </vt:vector>
  </HeadingPairs>
  <TitlesOfParts>
    <vt:vector size="27" baseType="lpstr">
      <vt:lpstr>Arial</vt:lpstr>
      <vt:lpstr>Times New Roman</vt:lpstr>
      <vt:lpstr>Calibri</vt:lpstr>
      <vt:lpstr>Comic Sans MS</vt:lpstr>
      <vt:lpstr>Wingdings</vt:lpstr>
      <vt:lpstr>Verdana</vt:lpstr>
      <vt:lpstr>Тема Office</vt:lpstr>
      <vt:lpstr>1_Тема Office</vt:lpstr>
      <vt:lpstr>Слайд 1</vt:lpstr>
      <vt:lpstr>Слайд 2</vt:lpstr>
      <vt:lpstr>Слайд 3</vt:lpstr>
      <vt:lpstr>Слайд 4</vt:lpstr>
      <vt:lpstr>Слайд 5</vt:lpstr>
      <vt:lpstr>Слайд 6</vt:lpstr>
      <vt:lpstr>Анализ психолого-педагогической литературы</vt:lpstr>
      <vt:lpstr>Слайд 8</vt:lpstr>
      <vt:lpstr>Слайд 9</vt:lpstr>
      <vt:lpstr>Слайд 10</vt:lpstr>
      <vt:lpstr>        «Картинки без запинки» </vt:lpstr>
      <vt:lpstr>Метод графических ассоциаций</vt:lpstr>
      <vt:lpstr>Слайд 13</vt:lpstr>
      <vt:lpstr>Слайд 14</vt:lpstr>
      <vt:lpstr>Нетрадиционные приёмы</vt:lpstr>
      <vt:lpstr> Этапы работы </vt:lpstr>
      <vt:lpstr>Результативность профессиональной педагогической деятельности и достигнутые эффекты</vt:lpstr>
      <vt:lpstr>Транслируемость</vt:lpstr>
      <vt:lpstr>Литература</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Даниил</dc:creator>
  <cp:lastModifiedBy>HP</cp:lastModifiedBy>
  <cp:revision>149</cp:revision>
  <dcterms:created xsi:type="dcterms:W3CDTF">2017-08-08T10:46:04Z</dcterms:created>
  <dcterms:modified xsi:type="dcterms:W3CDTF">2020-03-12T07:00:32Z</dcterms:modified>
</cp:coreProperties>
</file>