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69" r:id="rId4"/>
    <p:sldId id="260" r:id="rId5"/>
    <p:sldId id="258" r:id="rId6"/>
    <p:sldId id="261" r:id="rId7"/>
    <p:sldId id="259" r:id="rId8"/>
    <p:sldId id="262" r:id="rId9"/>
    <p:sldId id="263" r:id="rId10"/>
    <p:sldId id="265" r:id="rId11"/>
    <p:sldId id="264" r:id="rId12"/>
    <p:sldId id="266" r:id="rId13"/>
    <p:sldId id="267" r:id="rId14"/>
    <p:sldId id="268" r:id="rId15"/>
  </p:sldIdLst>
  <p:sldSz cx="10080625" cy="7559675"/>
  <p:notesSz cx="7559675" cy="10691813"/>
  <p:custDataLst>
    <p:tags r:id="rId17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03BDE166-F07F-4C0B-BDAD-2A93CF2E8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289809-A918-4550-BFB9-98D8560B8601}" type="slidenum">
              <a:rPr lang="ru-RU"/>
              <a:pPr/>
              <a:t>1</a:t>
            </a:fld>
            <a:endParaRPr lang="ru-RU"/>
          </a:p>
        </p:txBody>
      </p:sp>
      <p:sp>
        <p:nvSpPr>
          <p:cNvPr id="30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F87B8F-DECE-47D5-9CC0-444B8D1FE241}" type="slidenum">
              <a:rPr lang="ru-RU"/>
              <a:pPr/>
              <a:t>10</a:t>
            </a:fld>
            <a:endParaRPr lang="ru-RU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170C67-3D79-4F1F-8F64-E445F2780E44}" type="slidenum">
              <a:rPr lang="ru-RU"/>
              <a:pPr/>
              <a:t>11</a:t>
            </a:fld>
            <a:endParaRPr lang="ru-RU"/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170C67-3D79-4F1F-8F64-E445F2780E44}" type="slidenum">
              <a:rPr lang="ru-RU"/>
              <a:pPr/>
              <a:t>12</a:t>
            </a:fld>
            <a:endParaRPr lang="ru-RU"/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170C67-3D79-4F1F-8F64-E445F2780E44}" type="slidenum">
              <a:rPr lang="ru-RU"/>
              <a:pPr/>
              <a:t>13</a:t>
            </a:fld>
            <a:endParaRPr lang="ru-RU"/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170C67-3D79-4F1F-8F64-E445F2780E44}" type="slidenum">
              <a:rPr lang="ru-RU"/>
              <a:pPr/>
              <a:t>14</a:t>
            </a:fld>
            <a:endParaRPr lang="ru-RU"/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63F6D7-1782-4F95-BF9F-DABD62BDEA4B}" type="slidenum">
              <a:rPr lang="ru-RU"/>
              <a:pPr/>
              <a:t>2</a:t>
            </a:fld>
            <a:endParaRPr lang="ru-RU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63F6D7-1782-4F95-BF9F-DABD62BDEA4B}" type="slidenum">
              <a:rPr lang="ru-RU"/>
              <a:pPr/>
              <a:t>3</a:t>
            </a:fld>
            <a:endParaRPr lang="ru-RU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B4A5C0-4A9D-4F70-B0D4-50F51883A636}" type="slidenum">
              <a:rPr lang="ru-RU"/>
              <a:pPr/>
              <a:t>4</a:t>
            </a:fld>
            <a:endParaRPr lang="ru-RU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6CFB30-0838-4C9F-81C4-90EAA82092FC}" type="slidenum">
              <a:rPr lang="ru-RU"/>
              <a:pPr/>
              <a:t>5</a:t>
            </a:fld>
            <a:endParaRPr 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F87B8F-DECE-47D5-9CC0-444B8D1FE241}" type="slidenum">
              <a:rPr lang="ru-RU"/>
              <a:pPr/>
              <a:t>6</a:t>
            </a:fld>
            <a:endParaRPr lang="ru-RU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170C67-3D79-4F1F-8F64-E445F2780E44}" type="slidenum">
              <a:rPr lang="ru-RU"/>
              <a:pPr/>
              <a:t>7</a:t>
            </a:fld>
            <a:endParaRPr lang="ru-RU"/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A3EB1E-400B-4696-B481-92DD0449BFC7}" type="slidenum">
              <a:rPr lang="ru-RU"/>
              <a:pPr/>
              <a:t>8</a:t>
            </a:fld>
            <a:endParaRPr lang="ru-RU"/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F87B8F-DECE-47D5-9CC0-444B8D1FE241}" type="slidenum">
              <a:rPr lang="ru-RU"/>
              <a:pPr/>
              <a:t>9</a:t>
            </a:fld>
            <a:endParaRPr lang="ru-RU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5A29-9F0A-4738-BEFF-4A295BE3F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91F74-EC88-4469-9EC3-28F0BE6AC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9EA8-0432-4364-9AEA-7D640735F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5912E-CFF0-4D62-95A7-1B86419CE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7484-A559-48EF-9146-88ED1C4DC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F2E33-6954-4DDF-BB05-AB13DE8EB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852E-97D2-4E20-B761-7DB1DCC21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B49B-B454-4C82-8EE9-5EA5241E7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82E05-0AD8-4C25-9192-7084A4FA9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FA507-1DA9-42C8-A565-1E3DAE23F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B30AB-60DC-4E1A-A2BA-4E055F620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72F0A127-D902-4695-B707-17377212C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858" y="1279507"/>
            <a:ext cx="4572032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Методика ведения 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Зачетной системы 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уроках математики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2120" y="3563813"/>
            <a:ext cx="4248472" cy="163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 опыта работы </a:t>
            </a:r>
          </a:p>
          <a:p>
            <a:pPr algn="ctr"/>
            <a:r>
              <a:rPr lang="ru-RU" dirty="0" smtClean="0"/>
              <a:t>учителя математики </a:t>
            </a:r>
          </a:p>
          <a:p>
            <a:pPr algn="ctr"/>
            <a:r>
              <a:rPr lang="ru-RU" dirty="0" smtClean="0"/>
              <a:t>высшей категории </a:t>
            </a:r>
          </a:p>
          <a:p>
            <a:pPr algn="ctr"/>
            <a:r>
              <a:rPr lang="ru-RU" dirty="0" smtClean="0"/>
              <a:t>МБОУ СОШ №23</a:t>
            </a:r>
          </a:p>
          <a:p>
            <a:pPr algn="ctr"/>
            <a:r>
              <a:rPr lang="ru-RU" dirty="0" smtClean="0"/>
              <a:t>г. Керчи Республики Крым</a:t>
            </a:r>
          </a:p>
          <a:p>
            <a:pPr algn="ctr"/>
            <a:r>
              <a:rPr lang="ru-RU" dirty="0" err="1" smtClean="0"/>
              <a:t>Зиядиновой</a:t>
            </a:r>
            <a:r>
              <a:rPr lang="ru-RU" dirty="0" smtClean="0"/>
              <a:t> </a:t>
            </a:r>
            <a:r>
              <a:rPr lang="ru-RU" dirty="0" err="1" smtClean="0"/>
              <a:t>Найле</a:t>
            </a:r>
            <a:r>
              <a:rPr lang="ru-RU" dirty="0" smtClean="0"/>
              <a:t> </a:t>
            </a:r>
            <a:r>
              <a:rPr lang="ru-RU" dirty="0" err="1" smtClean="0"/>
              <a:t>Кефильевны</a:t>
            </a: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56" y="565127"/>
            <a:ext cx="7715304" cy="610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Группа </a:t>
            </a:r>
            <a:r>
              <a:rPr lang="ru-RU" sz="2000" dirty="0"/>
              <a:t>консультантов составляется из наиболее подготовленных, хорошо </a:t>
            </a:r>
            <a:r>
              <a:rPr lang="ru-RU" sz="2000" dirty="0" smtClean="0"/>
              <a:t>усваивающих </a:t>
            </a:r>
            <a:r>
              <a:rPr lang="ru-RU" sz="2000" dirty="0"/>
              <a:t>математику учащихся. После</a:t>
            </a:r>
            <a:r>
              <a:rPr lang="ru-RU" sz="2000" b="1" dirty="0"/>
              <a:t> </a:t>
            </a:r>
            <a:r>
              <a:rPr lang="uk-UA" sz="2000" dirty="0" err="1"/>
              <a:t>их</a:t>
            </a:r>
            <a:r>
              <a:rPr lang="uk-UA" sz="2000" dirty="0"/>
              <a:t> </a:t>
            </a:r>
            <a:r>
              <a:rPr lang="ru-RU" sz="2000" dirty="0" smtClean="0"/>
              <a:t>опроса </a:t>
            </a:r>
            <a:r>
              <a:rPr lang="ru-RU" sz="2000" dirty="0"/>
              <a:t>учитель напоминает консультантам их обязанности на зачете и совместно </a:t>
            </a:r>
            <a:r>
              <a:rPr lang="ru-RU" sz="2000" dirty="0" smtClean="0"/>
              <a:t>намечается </a:t>
            </a:r>
            <a:r>
              <a:rPr lang="ru-RU" sz="2000" dirty="0"/>
              <a:t>круг дополнительных ключевых </a:t>
            </a:r>
            <a:r>
              <a:rPr lang="ru-RU" sz="2000" dirty="0" smtClean="0"/>
              <a:t>вопросов</a:t>
            </a:r>
            <a:r>
              <a:rPr lang="ru-RU" sz="2000" dirty="0"/>
              <a:t>, и они приступают к опросу </a:t>
            </a:r>
            <a:r>
              <a:rPr lang="ru-RU" sz="2000" dirty="0" smtClean="0"/>
              <a:t>одноклассников</a:t>
            </a:r>
            <a:endParaRPr lang="ru-RU" sz="2000" dirty="0"/>
          </a:p>
          <a:p>
            <a:pPr algn="just"/>
            <a:r>
              <a:rPr lang="ru-RU" sz="2000" dirty="0" smtClean="0"/>
              <a:t>	Хочу </a:t>
            </a:r>
            <a:r>
              <a:rPr lang="ru-RU" sz="2000" dirty="0"/>
              <a:t>остановиться на наиболее труд­ных элементах урока. Один из них</a:t>
            </a:r>
            <a:r>
              <a:rPr lang="ru-RU" sz="2000" i="1" dirty="0"/>
              <a:t> – </a:t>
            </a:r>
            <a:r>
              <a:rPr lang="ru-RU" sz="2000" dirty="0"/>
              <a:t>опрос учащихся по теоретическому материалу. Ключевые вопросы теоретического материала спрашиваю сам у всех учащихся с целью проверки опроса учащихся консультантами. К постоянному контролю приучаю ребят с </a:t>
            </a:r>
            <a:r>
              <a:rPr lang="uk-UA" sz="2000" dirty="0"/>
              <a:t>5 </a:t>
            </a:r>
            <a:r>
              <a:rPr lang="ru-RU" sz="2000" dirty="0"/>
              <a:t>класса. </a:t>
            </a:r>
            <a:r>
              <a:rPr lang="ru-RU" sz="2000" dirty="0" smtClean="0"/>
              <a:t>Отрицательные </a:t>
            </a:r>
            <a:r>
              <a:rPr lang="ru-RU" sz="2000" dirty="0"/>
              <a:t>оценки на уроках </a:t>
            </a:r>
            <a:r>
              <a:rPr lang="uk-UA" sz="2000" dirty="0"/>
              <a:t>- </a:t>
            </a:r>
            <a:r>
              <a:rPr lang="ru-RU" sz="2000" dirty="0"/>
              <a:t>зачетах не выставляю в журнал. Устанавливается срок, до которого учащиеся должны </a:t>
            </a:r>
            <a:r>
              <a:rPr lang="ru-RU" sz="2000" dirty="0" smtClean="0"/>
              <a:t>ликвидировать </a:t>
            </a:r>
            <a:r>
              <a:rPr lang="ru-RU" sz="2000" dirty="0"/>
              <a:t>пробелы. Ликвидировать </a:t>
            </a:r>
            <a:r>
              <a:rPr lang="ru-RU" sz="2000" dirty="0" smtClean="0"/>
              <a:t>пробелы </a:t>
            </a:r>
            <a:r>
              <a:rPr lang="ru-RU" sz="2000" dirty="0"/>
              <a:t>помогают учащиеся, которые называются кон</a:t>
            </a:r>
            <a:r>
              <a:rPr lang="uk-UA" sz="2000" dirty="0"/>
              <a:t>сул</a:t>
            </a:r>
            <a:r>
              <a:rPr lang="ru-RU" sz="2000" dirty="0" err="1"/>
              <a:t>ьтантами</a:t>
            </a:r>
            <a:r>
              <a:rPr lang="uk-UA" sz="2000" dirty="0"/>
              <a:t>.</a:t>
            </a:r>
            <a:endParaRPr lang="ru-RU" sz="2000" dirty="0"/>
          </a:p>
          <a:p>
            <a:pPr algn="just"/>
            <a:r>
              <a:rPr lang="ru-RU" sz="2000" dirty="0" smtClean="0"/>
              <a:t>	</a:t>
            </a:r>
          </a:p>
          <a:p>
            <a:pPr algn="just"/>
            <a:r>
              <a:rPr lang="ru-RU" sz="2000" dirty="0"/>
              <a:t>	</a:t>
            </a:r>
            <a:r>
              <a:rPr lang="ru-RU" sz="2000" b="1" dirty="0" smtClean="0"/>
              <a:t>«</a:t>
            </a:r>
            <a:r>
              <a:rPr lang="ru-RU" sz="2000" b="1" dirty="0"/>
              <a:t>Теория без практики мертва или бесплодна</a:t>
            </a:r>
            <a:r>
              <a:rPr lang="uk-UA" sz="2000" b="1" dirty="0"/>
              <a:t>, </a:t>
            </a:r>
            <a:r>
              <a:rPr lang="ru-RU" sz="2000" b="1" dirty="0"/>
              <a:t>практика без теории </a:t>
            </a:r>
            <a:r>
              <a:rPr lang="ru-RU" sz="2000" b="1" dirty="0" smtClean="0"/>
              <a:t>невозможна </a:t>
            </a:r>
            <a:r>
              <a:rPr lang="ru-RU" sz="2000" b="1" dirty="0"/>
              <a:t>- или пагубна. Для теории нужны </a:t>
            </a:r>
            <a:r>
              <a:rPr lang="ru-RU" sz="2000" b="1" dirty="0" err="1" smtClean="0"/>
              <a:t>знания,а</a:t>
            </a:r>
            <a:r>
              <a:rPr lang="ru-RU" sz="2000" b="1" dirty="0" smtClean="0"/>
              <a:t> </a:t>
            </a:r>
            <a:r>
              <a:rPr lang="ru-RU" sz="2000" b="1" dirty="0"/>
              <a:t>для практики, сверх того, и умение.»	</a:t>
            </a:r>
          </a:p>
          <a:p>
            <a:pPr algn="r"/>
            <a:r>
              <a:rPr lang="ru-RU" sz="2000" b="1" dirty="0" smtClean="0"/>
              <a:t>А</a:t>
            </a:r>
            <a:r>
              <a:rPr lang="ru-RU" sz="2000" b="1" dirty="0"/>
              <a:t>. Н. Крылов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718" y="636565"/>
            <a:ext cx="8858312" cy="221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dirty="0" smtClean="0"/>
              <a:t>Поэтому </a:t>
            </a:r>
            <a:r>
              <a:rPr lang="ru-RU" dirty="0"/>
              <a:t>задача учителя состоит в том, чтобы научить детей учиться, сформировать у них учебные навыки, в том числе приемы работы с учебником. </a:t>
            </a:r>
            <a:r>
              <a:rPr lang="ru-RU" dirty="0" smtClean="0"/>
              <a:t>	И </a:t>
            </a:r>
            <a:r>
              <a:rPr lang="ru-RU" dirty="0"/>
              <a:t>что удивительно, не так просто убедить учащихся, что учебник – это их помощник, что учебник является как справочником, в котором ученик может найти материал и уточнить то, что он забыл или недостаточно усвоил, так и источником новых знаний. В течение многих лет работаю над этой проблемой. </a:t>
            </a:r>
            <a:r>
              <a:rPr lang="ru-RU" dirty="0" smtClean="0"/>
              <a:t>	</a:t>
            </a:r>
            <a:r>
              <a:rPr lang="ru-RU" b="1" dirty="0" smtClean="0"/>
              <a:t>Эффективных </a:t>
            </a:r>
            <a:r>
              <a:rPr lang="ru-RU" b="1" dirty="0"/>
              <a:t>результатов работы с учебником можно добиться только при хорошей ее организации</a:t>
            </a:r>
            <a:r>
              <a:rPr lang="ru-RU" sz="2000" b="1" dirty="0"/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5470" y="2851143"/>
          <a:ext cx="8215370" cy="2794020"/>
        </p:xfrm>
        <a:graphic>
          <a:graphicData uri="http://schemas.openxmlformats.org/drawingml/2006/table">
            <a:tbl>
              <a:tblPr/>
              <a:tblGrid>
                <a:gridCol w="4107685"/>
                <a:gridCol w="4107685"/>
              </a:tblGrid>
              <a:tr h="36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Чтение текста</a:t>
                      </a:r>
                      <a:endParaRPr lang="ru-RU" sz="1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План</a:t>
                      </a:r>
                      <a:endParaRPr lang="ru-RU" sz="1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1. Прочитали первое предложение. Вывод.</a:t>
                      </a:r>
                      <a:endParaRPr lang="ru-RU" sz="1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1. Правило построения окружности.</a:t>
                      </a:r>
                      <a:endParaRPr lang="ru-RU" sz="1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2. Прочитаем первый абзац. Вывод.</a:t>
                      </a:r>
                      <a:endParaRPr lang="ru-RU" sz="1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2. Окружность и круг.</a:t>
                      </a:r>
                      <a:endParaRPr lang="ru-RU" sz="1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3. Прочитаем второй абзац. Вывод.</a:t>
                      </a:r>
                      <a:endParaRPr lang="ru-RU" sz="16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3. Определение радиуса и его свойства.</a:t>
                      </a:r>
                      <a:endParaRPr lang="ru-RU" sz="1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4. Прочитаем третий абзац. Вывод.</a:t>
                      </a:r>
                      <a:endParaRPr lang="ru-RU" sz="16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4. Определение диаметра и его свойство.</a:t>
                      </a:r>
                      <a:endParaRPr lang="ru-RU" sz="1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7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5. Прочитаем четвертый абзац. Вывод.</a:t>
                      </a:r>
                      <a:endParaRPr lang="ru-RU" sz="16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5. Полукруг, полуокружность, дуга окружности.</a:t>
                      </a:r>
                      <a:endParaRPr lang="ru-RU" sz="1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6. Прочитаем пятый абзац. Вывод.</a:t>
                      </a:r>
                      <a:endParaRPr lang="ru-RU" sz="1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6. Применение круга, окружности.</a:t>
                      </a:r>
                      <a:endParaRPr lang="ru-RU" sz="1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2594" y="5780101"/>
            <a:ext cx="84296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План </a:t>
            </a:r>
            <a:r>
              <a:rPr lang="ru-RU" dirty="0"/>
              <a:t>записывается в тетради учащихся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56" y="565127"/>
            <a:ext cx="8715436" cy="580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/>
              <a:t>	Первые </a:t>
            </a:r>
            <a:r>
              <a:rPr lang="ru-RU" sz="1900" dirty="0"/>
              <a:t>уроки учащиеся эту работу </a:t>
            </a:r>
            <a:r>
              <a:rPr lang="ru-RU" sz="1900" dirty="0" smtClean="0"/>
              <a:t>выполняют </a:t>
            </a:r>
            <a:r>
              <a:rPr lang="ru-RU" sz="1900" dirty="0"/>
              <a:t>вместе с учителем по частям, по абзацам. На таких уроках учитель входит в роль ученика, как бы он составил план, выделил главное, выделил непонятные вопросы.</a:t>
            </a:r>
          </a:p>
          <a:p>
            <a:pPr algn="just"/>
            <a:r>
              <a:rPr lang="ru-RU" sz="1900" dirty="0" smtClean="0"/>
              <a:t>	А </a:t>
            </a:r>
            <a:r>
              <a:rPr lang="ru-RU" sz="1900" dirty="0"/>
              <a:t>когда учитель уверен, что учащиеся поняли, как работать, над новой темой, как работать с учебником, тогда следует второй этап.</a:t>
            </a:r>
          </a:p>
          <a:p>
            <a:pPr algn="just"/>
            <a:r>
              <a:rPr lang="ru-RU" sz="1900" dirty="0" smtClean="0"/>
              <a:t>	Учитель </a:t>
            </a:r>
            <a:r>
              <a:rPr lang="ru-RU" sz="1900" dirty="0"/>
              <a:t>перестает </a:t>
            </a:r>
            <a:r>
              <a:rPr lang="uk-UA" sz="1900" dirty="0"/>
              <a:t>на </a:t>
            </a:r>
            <a:r>
              <a:rPr lang="ru-RU" sz="1900" dirty="0"/>
              <a:t>блюдечке препод­носить</a:t>
            </a:r>
            <a:r>
              <a:rPr lang="ru-RU" sz="1900" b="1" dirty="0"/>
              <a:t> </a:t>
            </a:r>
            <a:r>
              <a:rPr lang="uk-UA" sz="1900" dirty="0" err="1"/>
              <a:t>новый</a:t>
            </a:r>
            <a:r>
              <a:rPr lang="ru-RU" sz="1900" dirty="0"/>
              <a:t> материал, он задает его проработать дома самостоятельно, а вот когда уже полуфабрикат готов</a:t>
            </a:r>
            <a:r>
              <a:rPr lang="ru-RU" sz="1900" i="1" dirty="0"/>
              <a:t> у</a:t>
            </a:r>
            <a:r>
              <a:rPr lang="ru-RU" sz="1900" dirty="0"/>
              <a:t> доски от­вечает ученик, самый уверенный, самый смелый, слушаем не перебивая. После </a:t>
            </a:r>
            <a:r>
              <a:rPr lang="ru-RU" sz="1900" dirty="0" smtClean="0"/>
              <a:t>ответа </a:t>
            </a:r>
            <a:r>
              <a:rPr lang="ru-RU" sz="1900" dirty="0"/>
              <a:t>каждый имеет право задать вопрос по теме и выяснить до конца непонятные ему моменты, ребята работают дружно никому небезразличен ответ </a:t>
            </a:r>
            <a:r>
              <a:rPr lang="uk-UA" sz="1900" dirty="0"/>
              <a:t>товариша </a:t>
            </a:r>
            <a:r>
              <a:rPr lang="ru-RU" sz="1900" dirty="0"/>
              <a:t>т. к. каждый в большей или меньшей мере </a:t>
            </a:r>
            <a:r>
              <a:rPr lang="uk-UA" sz="1900" dirty="0"/>
              <a:t>знаком</a:t>
            </a:r>
            <a:r>
              <a:rPr lang="ru-RU" sz="1900" dirty="0"/>
              <a:t> с вопросами темы.</a:t>
            </a:r>
          </a:p>
          <a:p>
            <a:pPr algn="just"/>
            <a:r>
              <a:rPr lang="ru-RU" sz="1900" dirty="0"/>
              <a:t>	Вот вам воспитание внимания на уроке, воспитание доброжелательности друг к другу, взаимопомощь</a:t>
            </a:r>
            <a:r>
              <a:rPr lang="uk-UA" sz="1900" dirty="0"/>
              <a:t>.</a:t>
            </a:r>
            <a:endParaRPr lang="ru-RU" sz="1900" dirty="0"/>
          </a:p>
          <a:p>
            <a:pPr algn="just"/>
            <a:r>
              <a:rPr lang="ru-RU" sz="1900" dirty="0" smtClean="0"/>
              <a:t>	Какой </a:t>
            </a:r>
            <a:r>
              <a:rPr lang="uk-UA" sz="1900" dirty="0"/>
              <a:t>- </a:t>
            </a:r>
            <a:r>
              <a:rPr lang="ru-RU" sz="1900" dirty="0"/>
              <a:t>бы вопрос не был сложный или легкий, правильно он задан или нет уча­щиеся корректно исправляют друг друга, на уроке должен царить дух поддержки, дух взаимопонимания</a:t>
            </a:r>
            <a:r>
              <a:rPr lang="uk-UA" sz="1900" dirty="0"/>
              <a:t>.</a:t>
            </a:r>
            <a:endParaRPr lang="ru-RU" sz="1900" dirty="0"/>
          </a:p>
          <a:p>
            <a:pPr algn="just"/>
            <a:r>
              <a:rPr lang="ru-RU" sz="1900" dirty="0" smtClean="0"/>
              <a:t>	Учитель </a:t>
            </a:r>
            <a:r>
              <a:rPr lang="ru-RU" sz="1900" dirty="0"/>
              <a:t>должен быть дирижером, на­правляющей и корректирующей силой </a:t>
            </a:r>
            <a:r>
              <a:rPr lang="uk-UA" sz="1900" dirty="0" err="1"/>
              <a:t>урока</a:t>
            </a:r>
            <a:r>
              <a:rPr lang="ru-RU" sz="1900" dirty="0"/>
              <a:t>.</a:t>
            </a:r>
          </a:p>
          <a:p>
            <a:pPr algn="just"/>
            <a:r>
              <a:rPr lang="ru-RU" sz="1900" dirty="0" smtClean="0"/>
              <a:t>	Последовательность </a:t>
            </a:r>
            <a:r>
              <a:rPr lang="ru-RU" sz="1900" dirty="0"/>
              <a:t>и постоянство требований педагога, его вера в учащихся дают хорошие результаты</a:t>
            </a:r>
            <a:r>
              <a:rPr lang="uk-UA" sz="1900" dirty="0" smtClean="0"/>
              <a:t>.</a:t>
            </a:r>
            <a:endParaRPr lang="ru-RU" sz="19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56" y="565127"/>
            <a:ext cx="8715436" cy="663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1900" dirty="0" smtClean="0"/>
              <a:t>Известно </a:t>
            </a:r>
            <a:r>
              <a:rPr lang="ru-RU" sz="1900" dirty="0"/>
              <a:t>как тяжело учить ребят </a:t>
            </a:r>
            <a:r>
              <a:rPr lang="ru-RU" sz="1900" dirty="0" smtClean="0"/>
              <a:t>внимательно </a:t>
            </a:r>
            <a:r>
              <a:rPr lang="ru-RU" sz="1900" dirty="0"/>
              <a:t>слушать ответы своих товарищей. При устных ответах учащиеся у доски назначают группу учеников, которые должны рецензировать ответы своих товарищей.</a:t>
            </a:r>
          </a:p>
          <a:p>
            <a:r>
              <a:rPr lang="ru-RU" sz="1900" dirty="0" smtClean="0"/>
              <a:t>	Рецензии </a:t>
            </a:r>
            <a:r>
              <a:rPr lang="ru-RU" sz="1900" dirty="0"/>
              <a:t>выслушиваются после того, как отвечающий у доски полностью </a:t>
            </a:r>
            <a:r>
              <a:rPr lang="ru-RU" sz="1900" dirty="0" smtClean="0"/>
              <a:t>рассказал </a:t>
            </a:r>
            <a:r>
              <a:rPr lang="ru-RU" sz="1900" dirty="0"/>
              <a:t>доказательство </a:t>
            </a:r>
            <a:r>
              <a:rPr lang="ru-RU" sz="1900" dirty="0" smtClean="0"/>
              <a:t>теоремы </a:t>
            </a:r>
            <a:r>
              <a:rPr lang="ru-RU" sz="1900" dirty="0"/>
              <a:t>или решение задачи</a:t>
            </a:r>
            <a:r>
              <a:rPr lang="uk-UA" sz="1900" dirty="0"/>
              <a:t>.</a:t>
            </a:r>
            <a:endParaRPr lang="ru-RU" sz="1900" dirty="0"/>
          </a:p>
          <a:p>
            <a:r>
              <a:rPr lang="ru-RU" sz="1900" dirty="0"/>
              <a:t>Итак, мы перешли к вопросу об </a:t>
            </a:r>
            <a:r>
              <a:rPr lang="ru-RU" sz="1900" dirty="0" smtClean="0"/>
              <a:t>организации </a:t>
            </a:r>
            <a:r>
              <a:rPr lang="ru-RU" sz="1900" dirty="0"/>
              <a:t>взаимоконтроля и самоконтроля.</a:t>
            </a:r>
          </a:p>
          <a:p>
            <a:r>
              <a:rPr lang="ru-RU" sz="1900" dirty="0" smtClean="0"/>
              <a:t>	Использую </a:t>
            </a:r>
            <a:r>
              <a:rPr lang="ru-RU" sz="1900" dirty="0"/>
              <a:t>в своей работе парный взаимоконтроль и круговой взаимоконтроль учащихся. Последний интересен тем, что на уроке опрашиваются учащиеся, которые по­лучив </a:t>
            </a:r>
            <a:r>
              <a:rPr lang="uk-UA" sz="1900" dirty="0"/>
              <a:t>«5» </a:t>
            </a:r>
            <a:r>
              <a:rPr lang="ru-RU" sz="1900" dirty="0"/>
              <a:t>приобретают право </a:t>
            </a:r>
            <a:r>
              <a:rPr lang="ru-RU" sz="1900" dirty="0" smtClean="0"/>
              <a:t>опрашивать </a:t>
            </a:r>
            <a:r>
              <a:rPr lang="ru-RU" sz="1900" dirty="0"/>
              <a:t>следующую группу учащихся или на уроке, или после уроков исходя из возможностей самого урока, а те в свою очередь </a:t>
            </a:r>
            <a:r>
              <a:rPr lang="ru-RU" sz="1900" dirty="0" smtClean="0"/>
              <a:t>контролируют </a:t>
            </a:r>
            <a:r>
              <a:rPr lang="ru-RU" sz="1900" dirty="0"/>
              <a:t>третью группу и т.д.</a:t>
            </a:r>
          </a:p>
          <a:p>
            <a:r>
              <a:rPr lang="ru-RU" sz="1900" dirty="0" smtClean="0"/>
              <a:t>	Правильно </a:t>
            </a:r>
            <a:r>
              <a:rPr lang="ru-RU" sz="1900" dirty="0"/>
              <a:t>организованный контроль формирует активную позицию учащихся на каждом этапе обучения.</a:t>
            </a:r>
          </a:p>
          <a:p>
            <a:r>
              <a:rPr lang="ru-RU" sz="1900" dirty="0" smtClean="0"/>
              <a:t>	Если </a:t>
            </a:r>
            <a:r>
              <a:rPr lang="ru-RU" sz="1900" dirty="0"/>
              <a:t>ученик сумеет строго оценить свою работу и работу товарищей, то эти качества он перенесет на свою дальнейшую деятельность, а ведь именно они делают человека добросовестным и старательным </a:t>
            </a:r>
            <a:r>
              <a:rPr lang="ru-RU" sz="1900" dirty="0" smtClean="0"/>
              <a:t>тружеником</a:t>
            </a:r>
            <a:r>
              <a:rPr lang="uk-UA" sz="1900" dirty="0"/>
              <a:t>.</a:t>
            </a:r>
            <a:endParaRPr lang="ru-RU" sz="1900" dirty="0"/>
          </a:p>
          <a:p>
            <a:r>
              <a:rPr lang="ru-RU" sz="1900" dirty="0" smtClean="0"/>
              <a:t>	Учитель </a:t>
            </a:r>
            <a:r>
              <a:rPr lang="ru-RU" sz="1900" dirty="0"/>
              <a:t>при подготовке к урокам об­язательно должен использовать систему уп­ражнений, которая одновременно выполняет три функции: </a:t>
            </a:r>
            <a:r>
              <a:rPr lang="ru-RU" sz="1900" b="1" dirty="0"/>
              <a:t>Систематизирует знания учащихся, подводит к изучению нового, учит выделять главное в новой теме</a:t>
            </a:r>
            <a:r>
              <a:rPr lang="ru-RU" sz="1900" dirty="0"/>
              <a:t>.</a:t>
            </a:r>
          </a:p>
          <a:p>
            <a:pPr algn="just"/>
            <a:endParaRPr lang="ru-RU" sz="19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56" y="1493821"/>
            <a:ext cx="8715436" cy="402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Продуманная, добросовестная подготовка учителя к каждому уроку дифференцированный и индивидуальный подход учитывая психологические и возрастные особенности каждого ученика</a:t>
            </a:r>
            <a:r>
              <a:rPr lang="uk-UA" sz="3200" dirty="0" smtClean="0"/>
              <a:t>.</a:t>
            </a:r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Систематический и своевременный контроль - вот залог успеха.</a:t>
            </a:r>
          </a:p>
          <a:p>
            <a:endParaRPr lang="ru-RU" sz="1900" dirty="0"/>
          </a:p>
        </p:txBody>
      </p:sp>
      <p:sp>
        <p:nvSpPr>
          <p:cNvPr id="3" name="TextBox 2"/>
          <p:cNvSpPr txBox="1"/>
          <p:nvPr/>
        </p:nvSpPr>
        <p:spPr>
          <a:xfrm>
            <a:off x="1151880" y="5436021"/>
            <a:ext cx="7632848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3848" y="827509"/>
            <a:ext cx="8136904" cy="275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«Теория без практики мертва или бесплодна</a:t>
            </a:r>
            <a:r>
              <a:rPr lang="uk-UA" sz="2800" b="1" dirty="0" smtClean="0"/>
              <a:t>, </a:t>
            </a:r>
            <a:r>
              <a:rPr lang="ru-RU" sz="2800" b="1" dirty="0" smtClean="0"/>
              <a:t>практика без теории невозможна - или пагубна. Для теории нужны знания, а для практики, сверх того, и умение.»	</a:t>
            </a:r>
          </a:p>
          <a:p>
            <a:pPr algn="just"/>
            <a:endParaRPr lang="ru-RU" sz="2800" b="1" dirty="0" smtClean="0"/>
          </a:p>
          <a:p>
            <a:pPr algn="r"/>
            <a:r>
              <a:rPr lang="ru-RU" sz="2800" b="1" dirty="0" smtClean="0"/>
              <a:t>А. Н. Крылов.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63848" y="5508029"/>
            <a:ext cx="7776864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Алексе́й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Никола́евич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Крыло́в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 [15] августа 1863, село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Висяга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Симбирская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губерния</a:t>
            </a:r>
            <a:r>
              <a:rPr lang="ru-RU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26 октября 1945, Ленинград) — русский и советский кораблестроитель, механик и математик, академик Петербургской АН / РАН / АН СССР (с 1916 года; член-корреспондент с 1914 года), генерал флота (06.12.1916), генерал для особых поручений при морском министре Российской империи (1911), лауреат Сталинской премии (1941), Герой Социалистического Труда (1943).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Alexey_Krylov_191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2075" y="3174248"/>
            <a:ext cx="1570285" cy="22010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18" y="779441"/>
            <a:ext cx="8715436" cy="349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Каждый </a:t>
            </a:r>
            <a:r>
              <a:rPr lang="ru-RU" sz="2000" dirty="0"/>
              <a:t>из нас, и те, кто только </a:t>
            </a:r>
            <a:r>
              <a:rPr lang="ru-RU" sz="2000" dirty="0" smtClean="0"/>
              <a:t>начинает </a:t>
            </a:r>
            <a:r>
              <a:rPr lang="ru-RU" sz="2000" dirty="0"/>
              <a:t>работать в школе, и те, кто отдал ей не </a:t>
            </a:r>
            <a:r>
              <a:rPr lang="uk-UA" sz="2000" dirty="0"/>
              <a:t>оди</a:t>
            </a:r>
            <a:r>
              <a:rPr lang="ru-RU" sz="2000" dirty="0" err="1"/>
              <a:t>н</a:t>
            </a:r>
            <a:r>
              <a:rPr lang="ru-RU" sz="2000" dirty="0"/>
              <a:t> десяток лет, задает себе вопрос: в чем суть профессии, чем притягивает эта вроде бы однообразная и нелегкая работа </a:t>
            </a:r>
            <a:r>
              <a:rPr lang="uk-UA" sz="2000" dirty="0" smtClean="0"/>
              <a:t>?</a:t>
            </a:r>
          </a:p>
          <a:p>
            <a:pPr algn="just"/>
            <a:r>
              <a:rPr lang="uk-UA" sz="2000" dirty="0" smtClean="0"/>
              <a:t>	</a:t>
            </a:r>
            <a:r>
              <a:rPr lang="uk-UA" sz="2000" dirty="0" err="1" smtClean="0"/>
              <a:t>Как</a:t>
            </a:r>
            <a:r>
              <a:rPr lang="uk-UA" sz="2000" dirty="0" smtClean="0"/>
              <a:t> </a:t>
            </a:r>
            <a:r>
              <a:rPr lang="uk-UA" sz="2000" dirty="0" err="1"/>
              <a:t>сд</a:t>
            </a:r>
            <a:r>
              <a:rPr lang="ru-RU" sz="2000" dirty="0" err="1"/>
              <a:t>елать</a:t>
            </a:r>
            <a:r>
              <a:rPr lang="ru-RU" sz="2000" dirty="0"/>
              <a:t> так, чтобы школьные годы, для каждого моего ученика были годами обретения достоинства, высокого </a:t>
            </a:r>
            <a:r>
              <a:rPr lang="ru-RU" sz="2000" dirty="0" smtClean="0"/>
              <a:t>представления </a:t>
            </a:r>
            <a:r>
              <a:rPr lang="ru-RU" sz="2000" dirty="0"/>
              <a:t>о человеке и его предназначении</a:t>
            </a:r>
            <a:r>
              <a:rPr lang="uk-UA" sz="2000" dirty="0"/>
              <a:t> на земле.</a:t>
            </a:r>
            <a:endParaRPr lang="ru-RU" sz="2000" dirty="0"/>
          </a:p>
          <a:p>
            <a:pPr algn="just"/>
            <a:r>
              <a:rPr lang="ru-RU" sz="2000" dirty="0" smtClean="0"/>
              <a:t>	Чувство </a:t>
            </a:r>
            <a:r>
              <a:rPr lang="ru-RU" sz="2000" dirty="0"/>
              <a:t>достоинства не возникает на пустом месте и в один момент, а </a:t>
            </a:r>
            <a:r>
              <a:rPr lang="ru-RU" sz="2000" dirty="0" smtClean="0"/>
              <a:t>взращивается </a:t>
            </a:r>
            <a:r>
              <a:rPr lang="ru-RU" sz="2000" dirty="0"/>
              <a:t>в ежедневной упорной работе на каждом сантиметре школьной жизни, в </a:t>
            </a:r>
            <a:r>
              <a:rPr lang="uk-UA" sz="2000" dirty="0" err="1" smtClean="0"/>
              <a:t>пов</a:t>
            </a:r>
            <a:r>
              <a:rPr lang="ru-RU" sz="2000" dirty="0" err="1" smtClean="0"/>
              <a:t>седневном</a:t>
            </a:r>
            <a:r>
              <a:rPr lang="ru-RU" sz="2000" dirty="0" smtClean="0"/>
              <a:t> </a:t>
            </a:r>
            <a:r>
              <a:rPr lang="ru-RU" sz="2000" dirty="0"/>
              <a:t>сотрудничестве </a:t>
            </a:r>
            <a:r>
              <a:rPr lang="uk-UA" sz="2000" dirty="0"/>
              <a:t>учителя </a:t>
            </a:r>
            <a:r>
              <a:rPr lang="ru-RU" sz="2000" dirty="0"/>
              <a:t>и </a:t>
            </a:r>
            <a:r>
              <a:rPr lang="ru-RU" sz="2000" dirty="0" smtClean="0"/>
              <a:t>учеников</a:t>
            </a:r>
            <a:r>
              <a:rPr lang="uk-UA" sz="2000" dirty="0"/>
              <a:t>.</a:t>
            </a:r>
            <a:endParaRPr lang="ru-RU" sz="2000" dirty="0"/>
          </a:p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26" name="Picture 2" descr="C:\Users\Альберт\Desktop\На печать\lesson_beauty_i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2990" y="4065589"/>
            <a:ext cx="2814649" cy="27550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594" y="708003"/>
            <a:ext cx="8429684" cy="407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Все действия, поступки учителя, большие и малые находки, средства и приемы обучения не будут ничего значить, если они не одушевлены этим главным стремлением и не вытекают из воспитательной зад</a:t>
            </a:r>
            <a:r>
              <a:rPr lang="uk-UA" sz="2000" dirty="0" smtClean="0"/>
              <a:t>чи.</a:t>
            </a:r>
            <a:endParaRPr lang="ru-RU" sz="2000" dirty="0" smtClean="0"/>
          </a:p>
          <a:p>
            <a:pPr algn="just"/>
            <a:r>
              <a:rPr lang="ru-RU" sz="2000" dirty="0" smtClean="0"/>
              <a:t>	Замечательный австрийский писатель </a:t>
            </a:r>
            <a:r>
              <a:rPr lang="ru-RU" sz="2000" dirty="0" smtClean="0">
                <a:solidFill>
                  <a:schemeClr val="accent2"/>
                </a:solidFill>
              </a:rPr>
              <a:t>Алан Маршалл</a:t>
            </a:r>
            <a:r>
              <a:rPr lang="ru-RU" sz="2000" dirty="0" smtClean="0"/>
              <a:t> высказал такую мысль</a:t>
            </a:r>
            <a:r>
              <a:rPr lang="uk-UA" sz="2000" dirty="0" smtClean="0"/>
              <a:t>: </a:t>
            </a:r>
            <a:r>
              <a:rPr lang="uk-UA" sz="2000" b="1" dirty="0" smtClean="0">
                <a:solidFill>
                  <a:schemeClr val="accent2"/>
                </a:solidFill>
              </a:rPr>
              <a:t>«</a:t>
            </a:r>
            <a:r>
              <a:rPr lang="ru-RU" sz="2000" b="1" dirty="0" smtClean="0">
                <a:solidFill>
                  <a:schemeClr val="accent2"/>
                </a:solidFill>
              </a:rPr>
              <a:t>Надо ежечасно, ежеминутно помнить о детях и  отвечать перед ними за свои поступки. Мы оставляем мир в неважном состоянии, надо, чтобы дети были очень хороши, добры, умны, тверды и ответственны.»</a:t>
            </a:r>
          </a:p>
          <a:p>
            <a:pPr algn="just"/>
            <a:r>
              <a:rPr lang="ru-RU" sz="2000" dirty="0" smtClean="0"/>
              <a:t>	В  целях повышения ответственности учащихся за результаты своего труда, для развития самостоятельности в овладении знаниями необходимо в обучении и воспитании, совершенствовать систему учета знаний учащихся.</a:t>
            </a:r>
          </a:p>
          <a:p>
            <a:endParaRPr lang="ru-RU" dirty="0"/>
          </a:p>
        </p:txBody>
      </p:sp>
      <p:pic>
        <p:nvPicPr>
          <p:cNvPr id="2050" name="Picture 2" descr="C:\Users\Альберт\Desktop\На печать\заче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800" y="4637093"/>
            <a:ext cx="3143263" cy="23223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470" y="779441"/>
            <a:ext cx="7500990" cy="206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По </a:t>
            </a:r>
            <a:r>
              <a:rPr lang="ru-RU" sz="2000" dirty="0"/>
              <a:t>моему мнению одной из самых </a:t>
            </a:r>
            <a:r>
              <a:rPr lang="ru-RU" sz="2000" dirty="0" smtClean="0"/>
              <a:t>эффективных </a:t>
            </a:r>
            <a:r>
              <a:rPr lang="ru-RU" sz="2000" dirty="0"/>
              <a:t>форм </a:t>
            </a:r>
            <a:r>
              <a:rPr lang="ru-RU" sz="2000" dirty="0" smtClean="0"/>
              <a:t>являются </a:t>
            </a:r>
            <a:r>
              <a:rPr lang="ru-RU" sz="2000" dirty="0"/>
              <a:t>зачетные формы организации контроля знаний учащихся которые принимают в последнее время широкое распространение в школе. На зачетном уроке сочетаются </a:t>
            </a:r>
            <a:r>
              <a:rPr lang="ru-RU" sz="2000" dirty="0">
                <a:solidFill>
                  <a:schemeClr val="accent2"/>
                </a:solidFill>
              </a:rPr>
              <a:t>индивидуальные, </a:t>
            </a:r>
            <a:r>
              <a:rPr lang="ru-RU" sz="2000" dirty="0" err="1">
                <a:solidFill>
                  <a:schemeClr val="accent2"/>
                </a:solidFill>
              </a:rPr>
              <a:t>коллективн</a:t>
            </a:r>
            <a:r>
              <a:rPr lang="uk-UA" sz="2000" dirty="0">
                <a:solidFill>
                  <a:schemeClr val="accent2"/>
                </a:solidFill>
              </a:rPr>
              <a:t>ы</a:t>
            </a:r>
            <a:r>
              <a:rPr lang="ru-RU" sz="2000" dirty="0">
                <a:solidFill>
                  <a:schemeClr val="accent2"/>
                </a:solidFill>
              </a:rPr>
              <a:t>е и групповые формы работы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3074" name="Picture 2" descr="C:\Users\Альберт\Desktop\На печать\0014-014-Nauka-geometr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040" y="2351077"/>
            <a:ext cx="6250523" cy="4687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56" y="493689"/>
            <a:ext cx="7643866" cy="6389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Урок имеет следующую структуру</a:t>
            </a:r>
            <a:r>
              <a:rPr lang="uk-UA" sz="2000" b="1" dirty="0" smtClean="0"/>
              <a:t>: </a:t>
            </a:r>
            <a:endParaRPr lang="ru-RU" sz="2000" b="1" dirty="0" smtClean="0"/>
          </a:p>
          <a:p>
            <a:r>
              <a:rPr lang="ru-RU" sz="1600" dirty="0" smtClean="0"/>
              <a:t>I. Разминка (</a:t>
            </a:r>
            <a:r>
              <a:rPr lang="uk-UA" sz="1600" dirty="0" smtClean="0"/>
              <a:t>5—7 </a:t>
            </a:r>
            <a:r>
              <a:rPr lang="ru-RU" sz="1600" dirty="0" smtClean="0"/>
              <a:t>мин</a:t>
            </a:r>
            <a:r>
              <a:rPr lang="uk-UA" sz="1600" dirty="0" smtClean="0"/>
              <a:t>.) </a:t>
            </a:r>
            <a:r>
              <a:rPr lang="ru-RU" sz="1600" dirty="0" smtClean="0"/>
              <a:t>– вызываю уча­щихся парами, где </a:t>
            </a:r>
            <a:r>
              <a:rPr lang="uk-UA" sz="1600" dirty="0" smtClean="0"/>
              <a:t>1 </a:t>
            </a:r>
            <a:r>
              <a:rPr lang="ru-RU" sz="1600" dirty="0" smtClean="0"/>
              <a:t>ученик задает вопросы </a:t>
            </a:r>
            <a:r>
              <a:rPr lang="uk-UA" sz="1600" dirty="0" smtClean="0"/>
              <a:t>2 </a:t>
            </a:r>
            <a:r>
              <a:rPr lang="ru-RU" sz="1600" dirty="0" smtClean="0"/>
              <a:t>ученику, затем меняются ролями. Класс слушает </a:t>
            </a:r>
            <a:r>
              <a:rPr lang="uk-UA" sz="1600" dirty="0" smtClean="0"/>
              <a:t>- </a:t>
            </a:r>
            <a:r>
              <a:rPr lang="ru-RU" sz="1600" dirty="0" smtClean="0"/>
              <a:t>один вариант или второй вариант, </a:t>
            </a:r>
            <a:r>
              <a:rPr lang="uk-UA" sz="1600" dirty="0" smtClean="0"/>
              <a:t>два </a:t>
            </a:r>
            <a:r>
              <a:rPr lang="ru-RU" sz="1600" dirty="0" smtClean="0"/>
              <a:t>ученика в этой же роли, но слушают и ошибки исправляют ученики, заранее сдавшие теоретический материал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	1 группа учащихся</a:t>
            </a:r>
            <a:r>
              <a:rPr lang="uk-UA" sz="1600" dirty="0" smtClean="0"/>
              <a:t>:</a:t>
            </a:r>
            <a:endParaRPr lang="ru-RU" sz="1600" dirty="0" smtClean="0"/>
          </a:p>
          <a:p>
            <a:r>
              <a:rPr lang="ru-RU" sz="1600" dirty="0" smtClean="0"/>
              <a:t>1.Что такое стереометрия? </a:t>
            </a:r>
          </a:p>
          <a:p>
            <a:r>
              <a:rPr lang="ru-RU" sz="1600" dirty="0" smtClean="0"/>
              <a:t>2.Сформулируйте аксиомы стереометрии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3.Признак П плоскостей</a:t>
            </a:r>
          </a:p>
          <a:p>
            <a:r>
              <a:rPr lang="ru-RU" sz="1600" dirty="0" smtClean="0"/>
              <a:t>4.Признак перпендикулярности двух прямых</a:t>
            </a:r>
          </a:p>
          <a:p>
            <a:r>
              <a:rPr lang="ru-RU" sz="1600" dirty="0" smtClean="0"/>
              <a:t>5.Признак П прямой и плоскости</a:t>
            </a:r>
          </a:p>
          <a:p>
            <a:r>
              <a:rPr lang="ru-RU" sz="1600" dirty="0" smtClean="0"/>
              <a:t>6.Свойство П </a:t>
            </a:r>
            <a:r>
              <a:rPr lang="uk-UA" sz="1600" dirty="0" smtClean="0"/>
              <a:t>- </a:t>
            </a:r>
            <a:r>
              <a:rPr lang="ru-RU" sz="1600" dirty="0" err="1" smtClean="0"/>
              <a:t>х</a:t>
            </a:r>
            <a:r>
              <a:rPr lang="ru-RU" sz="1600" dirty="0" smtClean="0"/>
              <a:t> плоскостей</a:t>
            </a:r>
          </a:p>
          <a:p>
            <a:r>
              <a:rPr lang="ru-RU" sz="1600" dirty="0" smtClean="0"/>
              <a:t>Т. е. Составляются вопросы по пройденному материалу без доказательства.</a:t>
            </a:r>
          </a:p>
          <a:p>
            <a:r>
              <a:rPr lang="ru-RU" sz="1600" dirty="0" smtClean="0"/>
              <a:t>       2.группа учащихся:</a:t>
            </a:r>
          </a:p>
          <a:p>
            <a:r>
              <a:rPr lang="ru-RU" sz="1600" dirty="0" smtClean="0"/>
              <a:t>1.Признак перпендикулярности прямых в пространстве</a:t>
            </a:r>
            <a:r>
              <a:rPr lang="uk-UA" sz="1600" dirty="0" smtClean="0"/>
              <a:t>. </a:t>
            </a:r>
            <a:endParaRPr lang="ru-RU" sz="1600" dirty="0" smtClean="0"/>
          </a:p>
          <a:p>
            <a:r>
              <a:rPr lang="uk-UA" sz="1600" dirty="0" smtClean="0"/>
              <a:t>2.</a:t>
            </a:r>
            <a:r>
              <a:rPr lang="ru-RU" sz="1600" dirty="0" smtClean="0"/>
              <a:t>Признак перпендикулярности прямой и плоскости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3.Свойства перпендикулярности прямой и плоскости</a:t>
            </a:r>
          </a:p>
          <a:p>
            <a:r>
              <a:rPr lang="ru-RU" sz="1600" dirty="0" smtClean="0"/>
              <a:t>4.Перпендикуляр и наклонная.</a:t>
            </a:r>
          </a:p>
          <a:p>
            <a:r>
              <a:rPr lang="ru-RU" sz="1600" dirty="0" smtClean="0"/>
              <a:t>а)определение перпендикуляра</a:t>
            </a:r>
          </a:p>
          <a:p>
            <a:r>
              <a:rPr lang="ru-RU" sz="1600" dirty="0" smtClean="0"/>
              <a:t>б)определение	наклонной</a:t>
            </a:r>
          </a:p>
          <a:p>
            <a:r>
              <a:rPr lang="ru-RU" sz="1600" dirty="0" smtClean="0"/>
              <a:t>в)определение	проекции</a:t>
            </a:r>
          </a:p>
          <a:p>
            <a:r>
              <a:rPr lang="ru-RU" sz="1600" dirty="0" smtClean="0"/>
              <a:t>5.Теорема о трех перпендикулярах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6.Признак перпендикулярности плоскостей.</a:t>
            </a:r>
          </a:p>
          <a:p>
            <a:r>
              <a:rPr lang="ru-RU" sz="1600" dirty="0" smtClean="0"/>
              <a:t>7.Определение расстояния между скрещи­вающимися прямыми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Опрос первой группы консультантов </a:t>
            </a:r>
            <a:r>
              <a:rPr lang="uk-UA" sz="1600" dirty="0" smtClean="0"/>
              <a:t>(10-12 </a:t>
            </a:r>
            <a:r>
              <a:rPr lang="ru-RU" sz="1600" dirty="0" smtClean="0"/>
              <a:t>мин</a:t>
            </a:r>
            <a:r>
              <a:rPr lang="uk-UA" sz="1600" dirty="0" smtClean="0"/>
              <a:t>.)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56" y="540061"/>
            <a:ext cx="8572560" cy="375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/>
            <a:r>
              <a:rPr lang="ru-RU" sz="2000" dirty="0" smtClean="0"/>
              <a:t>	3. Пока </a:t>
            </a:r>
            <a:r>
              <a:rPr lang="ru-RU" sz="2000" dirty="0"/>
              <a:t>идет разминка, несколько учеников</a:t>
            </a:r>
            <a:r>
              <a:rPr lang="ru-RU" sz="2000" b="1" dirty="0"/>
              <a:t> </a:t>
            </a:r>
            <a:r>
              <a:rPr lang="ru-RU" sz="2000" dirty="0"/>
              <a:t>готовятся у дос</a:t>
            </a:r>
            <a:r>
              <a:rPr lang="ru-RU" sz="2000" b="1" dirty="0"/>
              <a:t>ки</a:t>
            </a:r>
            <a:r>
              <a:rPr lang="ru-RU" sz="2000" dirty="0"/>
              <a:t> по теоремам с док-ми.</a:t>
            </a:r>
          </a:p>
          <a:p>
            <a:r>
              <a:rPr lang="ru-RU" sz="2000" dirty="0"/>
              <a:t>Необходимые условия:</a:t>
            </a:r>
          </a:p>
          <a:p>
            <a:pPr lvl="3"/>
            <a:r>
              <a:rPr lang="ru-RU" sz="2000" dirty="0"/>
              <a:t>Начертить рисунок к теореме.</a:t>
            </a:r>
          </a:p>
          <a:p>
            <a:pPr lvl="3"/>
            <a:r>
              <a:rPr lang="ru-RU" sz="2000" dirty="0"/>
              <a:t>Уметь прочитать условия теоремы.</a:t>
            </a:r>
          </a:p>
          <a:p>
            <a:pPr lvl="3"/>
            <a:r>
              <a:rPr lang="ru-RU" sz="2000" dirty="0"/>
              <a:t>Записать дано и что требуется доказать</a:t>
            </a:r>
            <a:r>
              <a:rPr lang="uk-UA" sz="2000" dirty="0"/>
              <a:t>.</a:t>
            </a:r>
            <a:endParaRPr lang="ru-RU" sz="2000" dirty="0"/>
          </a:p>
          <a:p>
            <a:pPr lvl="3"/>
            <a:r>
              <a:rPr lang="ru-RU" sz="2000" dirty="0"/>
              <a:t>К доказательству составить план</a:t>
            </a:r>
            <a:r>
              <a:rPr lang="ru-RU" sz="2000" b="1" dirty="0"/>
              <a:t> </a:t>
            </a:r>
            <a:r>
              <a:rPr lang="ru-RU" sz="2000" b="1" dirty="0" smtClean="0"/>
              <a:t>ключе</a:t>
            </a:r>
            <a:r>
              <a:rPr lang="ru-RU" sz="2000" dirty="0" smtClean="0"/>
              <a:t>вых </a:t>
            </a:r>
            <a:r>
              <a:rPr lang="ru-RU" sz="2000" dirty="0"/>
              <a:t>вопросов.</a:t>
            </a:r>
          </a:p>
          <a:p>
            <a:pPr marL="49213" lvl="2" indent="-49213"/>
            <a:r>
              <a:rPr lang="ru-RU" sz="2000" dirty="0" smtClean="0"/>
              <a:t>		Опрос </a:t>
            </a:r>
            <a:r>
              <a:rPr lang="ru-RU" sz="2000" dirty="0"/>
              <a:t>второй группы консультан­тов, консультантами первой группы </a:t>
            </a:r>
            <a:r>
              <a:rPr lang="uk-UA" sz="2000" dirty="0"/>
              <a:t>(10-12 </a:t>
            </a:r>
            <a:r>
              <a:rPr lang="ru-RU" sz="2000" dirty="0"/>
              <a:t>мин</a:t>
            </a:r>
            <a:r>
              <a:rPr lang="uk-UA" sz="2000" dirty="0"/>
              <a:t>)</a:t>
            </a:r>
            <a:endParaRPr lang="ru-RU" sz="2000" dirty="0"/>
          </a:p>
          <a:p>
            <a:r>
              <a:rPr lang="ru-RU" sz="2000" dirty="0"/>
              <a:t>	</a:t>
            </a:r>
            <a:r>
              <a:rPr lang="ru-RU" sz="2000" dirty="0" smtClean="0"/>
              <a:t>4. </a:t>
            </a:r>
            <a:r>
              <a:rPr lang="ru-RU" sz="2000" dirty="0"/>
              <a:t>Первая группа консультантов</a:t>
            </a:r>
            <a:r>
              <a:rPr lang="ru-RU" sz="2000" b="1" dirty="0"/>
              <a:t> </a:t>
            </a:r>
            <a:r>
              <a:rPr lang="ru-RU" sz="2000" dirty="0"/>
              <a:t>решает</a:t>
            </a:r>
            <a:r>
              <a:rPr lang="ru-RU" sz="2000" b="1" dirty="0"/>
              <a:t> </a:t>
            </a:r>
            <a:r>
              <a:rPr lang="ru-RU" sz="2000" dirty="0"/>
              <a:t>задачи (до конца урока) 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5. </a:t>
            </a:r>
            <a:r>
              <a:rPr lang="ru-RU" sz="2000" dirty="0"/>
              <a:t>Вторая группа консультантов ведет опрос. Ответившие не ниже </a:t>
            </a:r>
            <a:r>
              <a:rPr lang="uk-UA" sz="2000" dirty="0"/>
              <a:t>«4» </a:t>
            </a:r>
            <a:r>
              <a:rPr lang="ru-RU" sz="2000" dirty="0" smtClean="0"/>
              <a:t>присоединяются </a:t>
            </a:r>
            <a:r>
              <a:rPr lang="ru-RU" sz="2000" dirty="0"/>
              <a:t>ко второй группе </a:t>
            </a:r>
            <a:r>
              <a:rPr lang="ru-RU" sz="2000" dirty="0" smtClean="0"/>
              <a:t>консультантов</a:t>
            </a:r>
            <a:r>
              <a:rPr lang="uk-UA" sz="2000" dirty="0"/>
              <a:t>. </a:t>
            </a:r>
            <a:endParaRPr lang="ru-RU" sz="2000" dirty="0"/>
          </a:p>
          <a:p>
            <a:endParaRPr lang="ru-RU" sz="1600" dirty="0"/>
          </a:p>
        </p:txBody>
      </p:sp>
      <p:pic>
        <p:nvPicPr>
          <p:cNvPr id="4098" name="Picture 2" descr="C:\Users\Альберт\Desktop\На печать\876957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800" y="4208465"/>
            <a:ext cx="2944600" cy="24145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56" y="636565"/>
            <a:ext cx="871543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К </a:t>
            </a:r>
            <a:r>
              <a:rPr lang="ru-RU" sz="2000" dirty="0"/>
              <a:t>зачету каждый ученик </a:t>
            </a:r>
            <a:r>
              <a:rPr lang="ru-RU" sz="2000" dirty="0" smtClean="0"/>
              <a:t>заготавливает </a:t>
            </a:r>
            <a:r>
              <a:rPr lang="ru-RU" sz="2000" dirty="0"/>
              <a:t>лист учета знаний, в котором ему будут выставляться оценки за определе­нный вид деятельности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6910" y="1922450"/>
          <a:ext cx="8143930" cy="4475087"/>
        </p:xfrm>
        <a:graphic>
          <a:graphicData uri="http://schemas.openxmlformats.org/drawingml/2006/table">
            <a:tbl>
              <a:tblPr/>
              <a:tblGrid>
                <a:gridCol w="2383869"/>
                <a:gridCol w="1586308"/>
                <a:gridCol w="1586308"/>
                <a:gridCol w="2587445"/>
              </a:tblGrid>
              <a:tr h="619367">
                <a:tc>
                  <a:txBody>
                    <a:bodyPr/>
                    <a:lstStyle/>
                    <a:p>
                      <a:pPr marL="88900"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uk-UA" sz="2000" spc="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spc="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uk-UA" sz="2000" spc="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000" spc="0" dirty="0">
                          <a:latin typeface="Times New Roman"/>
                          <a:ea typeface="Times New Roman"/>
                          <a:cs typeface="Times New Roman"/>
                        </a:rPr>
                        <a:t>отвечающего</a:t>
                      </a:r>
                      <a:endParaRPr lang="ru-RU" sz="2000" spc="-5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>
                          <a:latin typeface="Times New Roman"/>
                          <a:ea typeface="Times New Roman"/>
                          <a:cs typeface="Times New Roman"/>
                        </a:rPr>
                        <a:t>Ф.И. принимающего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443"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>
                          <a:latin typeface="Times New Roman"/>
                          <a:ea typeface="Times New Roman"/>
                          <a:cs typeface="Times New Roman"/>
                        </a:rPr>
                        <a:t>Вид работы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2000" spc="-5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>
                          <a:latin typeface="Times New Roman"/>
                          <a:ea typeface="Times New Roman"/>
                          <a:cs typeface="Times New Roman"/>
                        </a:rPr>
                        <a:t>подись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822">
                <a:tc>
                  <a:txBody>
                    <a:bodyPr/>
                    <a:lstStyle/>
                    <a:p>
                      <a:pPr marL="88900" indent="-241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>
                          <a:latin typeface="Times New Roman"/>
                          <a:ea typeface="Times New Roman"/>
                          <a:cs typeface="Times New Roman"/>
                        </a:rPr>
                        <a:t>Теория без док­-ва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>
                          <a:latin typeface="Times New Roman"/>
                          <a:ea typeface="Times New Roman"/>
                          <a:cs typeface="Times New Roman"/>
                        </a:rPr>
                        <a:t>Проверяет выборочно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>
                          <a:latin typeface="Times New Roman"/>
                          <a:ea typeface="Times New Roman"/>
                          <a:cs typeface="Times New Roman"/>
                        </a:rPr>
                        <a:t>насколько объективны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>
                          <a:latin typeface="Times New Roman"/>
                          <a:ea typeface="Times New Roman"/>
                          <a:cs typeface="Times New Roman"/>
                        </a:rPr>
                        <a:t>оценки по клю­чевым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>
                          <a:latin typeface="Times New Roman"/>
                          <a:ea typeface="Times New Roman"/>
                          <a:cs typeface="Times New Roman"/>
                        </a:rPr>
                        <a:t>вопросам каждой темы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063">
                <a:tc>
                  <a:txBody>
                    <a:bodyPr/>
                    <a:lstStyle/>
                    <a:p>
                      <a:pPr marL="88900" indent="-241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>
                          <a:latin typeface="Times New Roman"/>
                          <a:ea typeface="Times New Roman"/>
                          <a:cs typeface="Times New Roman"/>
                        </a:rPr>
                        <a:t>Теория с док­-вом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443">
                <a:tc>
                  <a:txBody>
                    <a:bodyPr/>
                    <a:lstStyle/>
                    <a:p>
                      <a:pPr marL="88900" indent="-241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>
                          <a:latin typeface="Times New Roman"/>
                          <a:ea typeface="Times New Roman"/>
                          <a:cs typeface="Times New Roman"/>
                        </a:rPr>
                        <a:t>Т171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063"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spc="0">
                          <a:latin typeface="Times New Roman"/>
                          <a:ea typeface="Times New Roman"/>
                          <a:cs typeface="Times New Roman"/>
                        </a:rPr>
                        <a:t>  172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440">
                <a:tc>
                  <a:txBody>
                    <a:bodyPr/>
                    <a:lstStyle/>
                    <a:p>
                      <a:pPr marL="88900" indent="-241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spc="0">
                          <a:latin typeface="Times New Roman"/>
                          <a:ea typeface="Times New Roman"/>
                          <a:cs typeface="Times New Roman"/>
                        </a:rPr>
                        <a:t>173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440"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spc="0">
                          <a:latin typeface="Times New Roman"/>
                          <a:ea typeface="Times New Roman"/>
                          <a:cs typeface="Times New Roman"/>
                        </a:rPr>
                        <a:t>  174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440"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spc="0">
                          <a:latin typeface="Times New Roman"/>
                          <a:ea typeface="Times New Roman"/>
                          <a:cs typeface="Times New Roman"/>
                        </a:rPr>
                        <a:t>  175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440"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spc="0">
                          <a:latin typeface="Times New Roman"/>
                          <a:ea typeface="Times New Roman"/>
                          <a:cs typeface="Times New Roman"/>
                        </a:rPr>
                        <a:t>  176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440">
                <a:tc>
                  <a:txBody>
                    <a:bodyPr/>
                    <a:lstStyle/>
                    <a:p>
                      <a:pPr marL="88900" indent="-241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>
                          <a:latin typeface="Times New Roman"/>
                          <a:ea typeface="Times New Roman"/>
                          <a:cs typeface="Times New Roman"/>
                        </a:rPr>
                        <a:t>Решение задач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440">
                <a:tc>
                  <a:txBody>
                    <a:bodyPr/>
                    <a:lstStyle/>
                    <a:p>
                      <a:pPr marL="88900" indent="-241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0">
                          <a:latin typeface="Times New Roman"/>
                          <a:ea typeface="Times New Roman"/>
                          <a:cs typeface="Times New Roman"/>
                        </a:rPr>
                        <a:t>Итоговая оценка</a:t>
                      </a:r>
                      <a:endParaRPr lang="ru-RU" sz="2000" spc="-5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1" name="Picture 17"/>
          <p:cNvPicPr>
            <a:picLocks noChangeAspect="1" noChangeArrowheads="1"/>
          </p:cNvPicPr>
          <p:nvPr/>
        </p:nvPicPr>
        <p:blipFill>
          <a:blip r:embed="rId4" cstate="print"/>
          <a:srcRect l="22816" t="51953" r="27220" b="32422"/>
          <a:stretch>
            <a:fillRect/>
          </a:stretch>
        </p:blipFill>
        <p:spPr bwMode="auto">
          <a:xfrm>
            <a:off x="3825866" y="6494481"/>
            <a:ext cx="4714908" cy="82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68280" y="493689"/>
            <a:ext cx="7715304" cy="106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1600" dirty="0" smtClean="0"/>
              <a:t>Хочется </a:t>
            </a:r>
            <a:r>
              <a:rPr lang="ru-RU" sz="1600" dirty="0"/>
              <a:t>обратить внимание к разделу решение задач. У учителя должны быть листы с решениями задач из этого параграфа к примеру из §</a:t>
            </a:r>
            <a:r>
              <a:rPr lang="ru-RU" sz="1600" dirty="0" smtClean="0"/>
              <a:t>17 </a:t>
            </a:r>
            <a:r>
              <a:rPr lang="ru-RU" sz="1600" dirty="0"/>
              <a:t>для использования решения</a:t>
            </a:r>
            <a:r>
              <a:rPr lang="ru-RU" sz="1600" i="1" dirty="0"/>
              <a:t> </a:t>
            </a:r>
            <a:r>
              <a:rPr lang="ru-RU" sz="1600" dirty="0"/>
              <a:t>задач по </a:t>
            </a:r>
            <a:r>
              <a:rPr lang="ru-RU" sz="1600" dirty="0" smtClean="0"/>
              <a:t>образцу </a:t>
            </a:r>
            <a:r>
              <a:rPr lang="ru-RU" sz="1600" dirty="0"/>
              <a:t>слабым учащимся, и сильным для </a:t>
            </a:r>
            <a:r>
              <a:rPr lang="ru-RU" sz="1600" dirty="0" smtClean="0"/>
              <a:t>нахождения </a:t>
            </a:r>
            <a:r>
              <a:rPr lang="ru-RU" sz="1600" dirty="0"/>
              <a:t>своих ошибок. Для любого случая это очень удобный вариант</a:t>
            </a:r>
            <a:r>
              <a:rPr lang="uk-UA" sz="1600" dirty="0" smtClean="0"/>
              <a:t>.</a:t>
            </a:r>
            <a:endParaRPr lang="ru-RU" dirty="0"/>
          </a:p>
        </p:txBody>
      </p:sp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5" cstate="print"/>
          <a:srcRect l="22816" t="21679" r="22523" b="12890"/>
          <a:stretch>
            <a:fillRect/>
          </a:stretch>
        </p:blipFill>
        <p:spPr bwMode="auto">
          <a:xfrm>
            <a:off x="468280" y="1565259"/>
            <a:ext cx="521497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6" cstate="print"/>
          <a:srcRect l="22816" t="22656" r="22523" b="10937"/>
          <a:stretch>
            <a:fillRect/>
          </a:stretch>
        </p:blipFill>
        <p:spPr bwMode="auto">
          <a:xfrm>
            <a:off x="3825866" y="3422647"/>
            <a:ext cx="481106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37427a2b745d208632ad19c6ebcde795356fca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308</Words>
  <Application>Microsoft Office PowerPoint</Application>
  <PresentationFormat>Произвольный</PresentationFormat>
  <Paragraphs>127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Якимова</dc:creator>
  <cp:lastModifiedBy>Путин</cp:lastModifiedBy>
  <cp:revision>20</cp:revision>
  <cp:lastPrinted>1601-01-01T00:00:00Z</cp:lastPrinted>
  <dcterms:created xsi:type="dcterms:W3CDTF">2011-07-31T08:18:20Z</dcterms:created>
  <dcterms:modified xsi:type="dcterms:W3CDTF">2015-11-06T17:14:13Z</dcterms:modified>
</cp:coreProperties>
</file>