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6" r:id="rId10"/>
    <p:sldId id="264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5758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48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41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76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0724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28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036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97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52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1193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1569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9FE906-FF9C-4201-83FC-AA96C34EAED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79A8EF-47E3-4E21-B514-AD74058C4B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696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02924-3E40-4DE7-B660-B1253EA1B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781" y="2068673"/>
            <a:ext cx="9704437" cy="2098226"/>
          </a:xfrm>
        </p:spPr>
        <p:txBody>
          <a:bodyPr/>
          <a:lstStyle/>
          <a:p>
            <a:r>
              <a:rPr lang="ru-RU" sz="3200" b="1" dirty="0"/>
              <a:t>«Принципы формирования оптимальной налоговой системы. Особенности налоговой системы в Российской Федерации.»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D9B24D-174D-4198-8B6C-128D5344D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2994" y="5195144"/>
            <a:ext cx="3912623" cy="1086237"/>
          </a:xfrm>
        </p:spPr>
        <p:txBody>
          <a:bodyPr/>
          <a:lstStyle/>
          <a:p>
            <a:pPr algn="l"/>
            <a:r>
              <a:rPr lang="ru-RU" b="1" dirty="0"/>
              <a:t>Подготовила: Ровенская А. </a:t>
            </a:r>
          </a:p>
          <a:p>
            <a:pPr algn="l"/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1DDA93-4511-4346-A38D-0FBF73AA80EE}"/>
              </a:ext>
            </a:extLst>
          </p:cNvPr>
          <p:cNvSpPr txBox="1"/>
          <p:nvPr/>
        </p:nvSpPr>
        <p:spPr>
          <a:xfrm>
            <a:off x="3984565" y="144587"/>
            <a:ext cx="72842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b="1" dirty="0"/>
              <a:t>высшего образования</a:t>
            </a:r>
          </a:p>
          <a:p>
            <a:pPr algn="ctr"/>
            <a:r>
              <a:rPr lang="ru-RU" b="1" dirty="0"/>
              <a:t>«РОССИЙСКАЯ АКАДЕМИЯ НАРОДНОГО ХОЗЯЙСТВА И ГОСУДАРСТВЕННОЙ СЛУЖБЫ</a:t>
            </a:r>
          </a:p>
          <a:p>
            <a:pPr algn="ctr"/>
            <a:r>
              <a:rPr lang="ru-RU" b="1" dirty="0"/>
              <a:t>при ПРЕЗИДЕНТЕ РОССИЙСКОЙ ФЕДЕРАЦИИ»</a:t>
            </a:r>
          </a:p>
          <a:p>
            <a:pPr algn="ctr"/>
            <a:r>
              <a:rPr lang="ru-RU" b="1" dirty="0"/>
              <a:t>СРЕДНЕРУССКИЙ ИНСТИТУТ УПРАВЛЕНИЯ – ФИЛИАЛ</a:t>
            </a:r>
          </a:p>
        </p:txBody>
      </p:sp>
    </p:spTree>
    <p:extLst>
      <p:ext uri="{BB962C8B-B14F-4D97-AF65-F5344CB8AC3E}">
        <p14:creationId xmlns:p14="http://schemas.microsoft.com/office/powerpoint/2010/main" val="3540293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1C715-67EC-4ADC-ADD1-AB3E39D2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6" y="114915"/>
            <a:ext cx="11412794" cy="14859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Основные особенности, характеризующие современную систему регулирования налогообложения в Российской Федерации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D832EE-3D4D-4DB3-9DD7-40D127C1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226" y="2389238"/>
            <a:ext cx="6946490" cy="390832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 принятием Налогового кодекса </a:t>
            </a:r>
            <a:r>
              <a:rPr lang="ru-RU" i="1" dirty="0"/>
              <a:t>приказы, инструкции и методические указания, </a:t>
            </a:r>
            <a:r>
              <a:rPr lang="ru-RU" dirty="0"/>
              <a:t>издаваемые налоговыми органами, </a:t>
            </a:r>
            <a:r>
              <a:rPr lang="ru-RU" i="1" dirty="0"/>
              <a:t>не относятся к актам законодательства о налогах и сборах,</a:t>
            </a:r>
            <a:r>
              <a:rPr lang="ru-RU" dirty="0"/>
              <a:t> и для налогоплательщиком имеют не более чем рекомендательную силу. Кроме того, с вхождением Федеральной налоговой службы в систему Министерства финансов РФ и </a:t>
            </a:r>
            <a:r>
              <a:rPr lang="ru-RU" i="1" dirty="0"/>
              <a:t>функции по разъяснению законодательных актов по налогообложению </a:t>
            </a:r>
            <a:r>
              <a:rPr lang="ru-RU" dirty="0"/>
              <a:t>также </a:t>
            </a:r>
            <a:r>
              <a:rPr lang="ru-RU" i="1" dirty="0"/>
              <a:t>переданы финансовым органам.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C431066-B2A5-4EAB-9643-5DDCF01CC833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6" name="Управляющая кнопка: &quot;На главную&quot; 5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F49B8238-FFA9-4AA4-8F4C-AE26C9168699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Назад&quot; или &quot;Предыдущий&quot; 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457DA6E9-4FB8-4BDF-AF4E-B9F1E05D9701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&quot;Вперед&quot; или &quot;Следующий&quot; 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1E8E8EF1-C3B3-481F-9CC7-C86DEC8F6913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286365B-3BA0-4788-9ADA-CC0291E53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5" y="2771920"/>
            <a:ext cx="3465871" cy="203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1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1C715-67EC-4ADC-ADD1-AB3E39D2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6" y="114915"/>
            <a:ext cx="11412794" cy="14859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Основные особенности, характеризующие современную систему регулирования налогообложения в Российской Федерации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D832EE-3D4D-4DB3-9DD7-40D127C1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0" y="2359742"/>
            <a:ext cx="6563033" cy="3581400"/>
          </a:xfrm>
        </p:spPr>
        <p:txBody>
          <a:bodyPr>
            <a:normAutofit/>
          </a:bodyPr>
          <a:lstStyle/>
          <a:p>
            <a:r>
              <a:rPr lang="ru-RU" sz="2400" dirty="0"/>
              <a:t>Таможенные пошлины в РФ выведены из категории «налогов», их сбор регулируется особым таможенным законодательством.</a:t>
            </a:r>
          </a:p>
          <a:p>
            <a:r>
              <a:rPr lang="ru-RU" sz="2400" dirty="0"/>
              <a:t>Согласно новому Налоговому кодексу РФ у налоговых органов изъята функция сбора налогов, налоговые платежи должны поступать непосредственно на бюджетные счета казначейства. 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D0A2E73-46D8-4781-9AA8-C03673CDADFC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9FEA5068-BD09-4C45-8734-2671102E8A3A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EC40625C-FD5D-45C2-95D3-D51B40277023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BFCC9E47-1D99-4D24-85E3-56864025C2B8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3A91499-F4C9-4071-9BDE-62D4C23B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1296" l="10000" r="90000">
                        <a14:foregroundMark x1="27222" y1="38889" x2="26667" y2="38148"/>
                        <a14:foregroundMark x1="28444" y1="62407" x2="27889" y2="62407"/>
                        <a14:foregroundMark x1="25667" y1="32037" x2="25667" y2="32037"/>
                        <a14:foregroundMark x1="72667" y1="38333" x2="72667" y2="38333"/>
                        <a14:foregroundMark x1="74667" y1="31296" x2="74667" y2="31296"/>
                        <a14:foregroundMark x1="72111" y1="32037" x2="72111" y2="32037"/>
                        <a14:foregroundMark x1="74333" y1="60741" x2="74333" y2="60741"/>
                        <a14:foregroundMark x1="76444" y1="58148" x2="76444" y2="58148"/>
                        <a14:foregroundMark x1="79667" y1="43889" x2="79667" y2="43889"/>
                        <a14:foregroundMark x1="80000" y1="40926" x2="80000" y2="40926"/>
                        <a14:foregroundMark x1="78111" y1="49259" x2="78111" y2="49259"/>
                        <a14:foregroundMark x1="77333" y1="50741" x2="77333" y2="50741"/>
                        <a14:foregroundMark x1="84556" y1="35000" x2="84556" y2="35000"/>
                        <a14:foregroundMark x1="83111" y1="35556" x2="83111" y2="35556"/>
                        <a14:foregroundMark x1="81222" y1="36296" x2="81222" y2="36296"/>
                        <a14:foregroundMark x1="73556" y1="21667" x2="73556" y2="21667"/>
                        <a14:foregroundMark x1="70444" y1="19815" x2="70444" y2="19815"/>
                        <a14:foregroundMark x1="69778" y1="16296" x2="69778" y2="16296"/>
                        <a14:foregroundMark x1="72667" y1="18333" x2="72667" y2="18333"/>
                        <a14:foregroundMark x1="72667" y1="18519" x2="70556" y2="17407"/>
                        <a14:foregroundMark x1="72444" y1="21111" x2="69556" y2="18519"/>
                        <a14:foregroundMark x1="69889" y1="21481" x2="68222" y2="19815"/>
                        <a14:foregroundMark x1="68889" y1="20000" x2="67444" y2="20000"/>
                        <a14:foregroundMark x1="70889" y1="19815" x2="73667" y2="16667"/>
                        <a14:foregroundMark x1="73333" y1="17222" x2="74222" y2="16296"/>
                        <a14:foregroundMark x1="80444" y1="11481" x2="78000" y2="10926"/>
                        <a14:foregroundMark x1="32556" y1="17222" x2="32556" y2="17778"/>
                        <a14:foregroundMark x1="26222" y1="20556" x2="26222" y2="20556"/>
                        <a14:foregroundMark x1="24000" y1="9444" x2="24000" y2="9444"/>
                        <a14:foregroundMark x1="22444" y1="8889" x2="22444" y2="8889"/>
                        <a14:foregroundMark x1="16000" y1="33889" x2="16000" y2="33889"/>
                        <a14:foregroundMark x1="20889" y1="45000" x2="20889" y2="45000"/>
                        <a14:foregroundMark x1="23667" y1="50370" x2="23667" y2="50370"/>
                        <a14:foregroundMark x1="19889" y1="47593" x2="19889" y2="47593"/>
                        <a14:backgroundMark x1="41556" y1="69630" x2="39444" y2="73333"/>
                        <a14:backgroundMark x1="58333" y1="68148" x2="61444" y2="72222"/>
                        <a14:backgroundMark x1="41333" y1="73148" x2="67111" y2="74815"/>
                        <a14:backgroundMark x1="67000" y1="83148" x2="51444" y2="81667"/>
                        <a14:backgroundMark x1="51444" y1="81667" x2="30889" y2="85370"/>
                        <a14:backgroundMark x1="30889" y1="85370" x2="30889" y2="85370"/>
                        <a14:backgroundMark x1="32000" y1="80185" x2="75778" y2="91481"/>
                        <a14:backgroundMark x1="45444" y1="89630" x2="26222" y2="91481"/>
                        <a14:backgroundMark x1="47556" y1="87778" x2="70778" y2="89630"/>
                        <a14:backgroundMark x1="51444" y1="89444" x2="31667" y2="90370"/>
                        <a14:backgroundMark x1="38778" y1="81481" x2="44444" y2="91667"/>
                        <a14:backgroundMark x1="38778" y1="88889" x2="25889" y2="86481"/>
                        <a14:backgroundMark x1="39444" y1="76481" x2="61000" y2="84630"/>
                        <a14:backgroundMark x1="63333" y1="79444" x2="45556" y2="77037"/>
                        <a14:backgroundMark x1="45556" y1="77037" x2="38889" y2="78889"/>
                        <a14:backgroundMark x1="38889" y1="78889" x2="38111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02" y="2279485"/>
            <a:ext cx="5738149" cy="34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50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1C715-67EC-4ADC-ADD1-AB3E39D2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6" y="114915"/>
            <a:ext cx="11412794" cy="14859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Основные особенности, характеризующие современную систему регулирования налогообложения в Российской Федерации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D832EE-3D4D-4DB3-9DD7-40D127C1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129" y="2315496"/>
            <a:ext cx="6017342" cy="358140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Структура налогов в России по сравнению со структурой налогов в развитых странах характеризуется более низкой долей подоходного налога с физических лиц и высокой долей налога на прибыль предприятий. </a:t>
            </a:r>
          </a:p>
          <a:p>
            <a:pPr algn="just"/>
            <a:endParaRPr lang="ru-RU" sz="28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C60888F-4FC8-4D6D-85A2-D05E0E0A0913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6" name="Управляющая кнопка: &quot;На главную&quot; 5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67D7B1DA-8CFF-4B26-8A56-4FE8E1CEFCEF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Назад&quot; или &quot;Предыдущий&quot; 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2AFBCA15-FAF1-4BC0-8AAE-DA56BF5B3B58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&quot;Вперед&quot; или &quot;Следующий&quot; 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D785081D-2687-432B-B4DA-A09F2DC97D63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085A463-46B5-4DD8-9088-999B4B21F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924665"/>
            <a:ext cx="391885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95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484B2D-8600-4907-86A3-A2F3FBB2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4AE712-3CCD-43F6-8350-48438F2E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451" y="2227006"/>
            <a:ext cx="9753600" cy="4070555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Сложившаяся система налогообложения в России не стимулирует развития реального сектора экономики, а приводит к отвлечению средств в сферу потребления и услуг. Все это приводит к большему налоговому гнету, к усилению репрессивных мер в обложении тех, кто не может или не хочет уйти в тень.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FCE7DB8-ADE7-40D1-8B9D-306191ECC7A8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33E7E12C-8A6F-4509-B2B1-D74BE0EB6DF3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6AC2B2A4-7B52-4F2D-B2F2-64D9BE2FF26E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A63AE705-D503-4100-BA7D-5048E88FF850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14556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02924-3E40-4DE7-B660-B1253EA1B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781" y="2068673"/>
            <a:ext cx="9704437" cy="2098226"/>
          </a:xfrm>
        </p:spPr>
        <p:txBody>
          <a:bodyPr/>
          <a:lstStyle/>
          <a:p>
            <a:r>
              <a:rPr lang="ru-RU" sz="3200" b="1" dirty="0"/>
              <a:t>«Принципы формирования оптимальной налоговой системы. Особенности налоговой системы в Российской Федерации.»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D9B24D-174D-4198-8B6C-128D5344D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2994" y="5195144"/>
            <a:ext cx="3912623" cy="1086237"/>
          </a:xfrm>
        </p:spPr>
        <p:txBody>
          <a:bodyPr/>
          <a:lstStyle/>
          <a:p>
            <a:pPr algn="l"/>
            <a:r>
              <a:rPr lang="ru-RU" b="1" dirty="0"/>
              <a:t>Подготовила: Ровенская А. </a:t>
            </a:r>
          </a:p>
          <a:p>
            <a:pPr algn="l"/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1DDA93-4511-4346-A38D-0FBF73AA80EE}"/>
              </a:ext>
            </a:extLst>
          </p:cNvPr>
          <p:cNvSpPr txBox="1"/>
          <p:nvPr/>
        </p:nvSpPr>
        <p:spPr>
          <a:xfrm>
            <a:off x="3984565" y="144587"/>
            <a:ext cx="72842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b="1" dirty="0"/>
              <a:t>высшего образования</a:t>
            </a:r>
          </a:p>
          <a:p>
            <a:pPr algn="ctr"/>
            <a:r>
              <a:rPr lang="ru-RU" b="1" dirty="0"/>
              <a:t>«РОССИЙСКАЯ АКАДЕМИЯ НАРОДНОГО ХОЗЯЙСТВА И ГОСУДАРСТВЕННОЙ СЛУЖБЫ</a:t>
            </a:r>
          </a:p>
          <a:p>
            <a:pPr algn="ctr"/>
            <a:r>
              <a:rPr lang="ru-RU" b="1" dirty="0"/>
              <a:t>при ПРЕЗИДЕНТЕ РОССИЙСКОЙ ФЕДЕРАЦИИ»</a:t>
            </a:r>
          </a:p>
          <a:p>
            <a:pPr algn="ctr"/>
            <a:r>
              <a:rPr lang="ru-RU" b="1" dirty="0"/>
              <a:t>СРЕДНЕРУССКИЙ ИНСТИТУТ УПРАВЛЕНИЯ – ФИЛИАЛ</a:t>
            </a:r>
          </a:p>
        </p:txBody>
      </p:sp>
    </p:spTree>
    <p:extLst>
      <p:ext uri="{BB962C8B-B14F-4D97-AF65-F5344CB8AC3E}">
        <p14:creationId xmlns:p14="http://schemas.microsoft.com/office/powerpoint/2010/main" val="3553672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527038-1510-424F-B0DE-E371C5B6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9C45A5-2EC8-4349-8333-D186A00E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9304"/>
            <a:ext cx="9896168" cy="3581400"/>
          </a:xfrm>
        </p:spPr>
        <p:txBody>
          <a:bodyPr/>
          <a:lstStyle/>
          <a:p>
            <a:r>
              <a:rPr lang="ru-RU" sz="2000" b="1" dirty="0">
                <a:hlinkClick r:id="rId2" action="ppaction://hlinksldjump"/>
              </a:rPr>
              <a:t>Что такое налоговая система ?</a:t>
            </a:r>
            <a:endParaRPr lang="ru-RU" sz="2000" b="1" dirty="0"/>
          </a:p>
          <a:p>
            <a:r>
              <a:rPr lang="ru-RU" b="1" dirty="0">
                <a:hlinkClick r:id="rId3" action="ppaction://hlinksldjump"/>
              </a:rPr>
              <a:t>Классические принципы налогообложения</a:t>
            </a:r>
            <a:endParaRPr lang="ru-RU" b="1" dirty="0"/>
          </a:p>
          <a:p>
            <a:r>
              <a:rPr lang="ru-RU" sz="2000" b="1" dirty="0">
                <a:hlinkClick r:id="rId4" action="ppaction://hlinksldjump"/>
              </a:rPr>
              <a:t>Две группы разделяющие все принципы, положенные в основу системы </a:t>
            </a:r>
            <a:endParaRPr lang="ru-RU" sz="2000" b="1" dirty="0"/>
          </a:p>
          <a:p>
            <a:r>
              <a:rPr lang="ru-RU" sz="2000" b="1" dirty="0">
                <a:hlinkClick r:id="rId5" action="ppaction://hlinksldjump"/>
              </a:rPr>
              <a:t>Принципы, положенные в основу российской налоговой системы</a:t>
            </a:r>
            <a:endParaRPr lang="ru-RU" sz="2000" b="1" dirty="0"/>
          </a:p>
          <a:p>
            <a:r>
              <a:rPr lang="ru-RU" sz="2000" b="1" dirty="0">
                <a:hlinkClick r:id="rId6" action="ppaction://hlinksldjump"/>
              </a:rPr>
              <a:t>Постоянно нарушающиеся принципы налогообложения</a:t>
            </a:r>
            <a:endParaRPr lang="ru-RU" sz="2000" b="1" dirty="0"/>
          </a:p>
          <a:p>
            <a:r>
              <a:rPr lang="ru-RU" sz="2000" b="1" dirty="0">
                <a:hlinkClick r:id="rId7" action="ppaction://hlinksldjump"/>
              </a:rPr>
              <a:t>Основные особенности, характеризующие современную систему регулирования налогообложения в Российской Федерации</a:t>
            </a:r>
            <a:endParaRPr lang="ru-RU" sz="2000" b="1" dirty="0"/>
          </a:p>
          <a:p>
            <a:r>
              <a:rPr lang="ru-RU" b="1" dirty="0">
                <a:hlinkClick r:id="rId8" action="ppaction://hlinksldjump"/>
              </a:rPr>
              <a:t>Вывод</a:t>
            </a:r>
            <a:endParaRPr lang="ru-RU" sz="2000" b="1" dirty="0"/>
          </a:p>
          <a:p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6F1B2CD-1E25-46C0-AB35-3157F699AE6A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4" name="Управляющая кнопка: &quot;На главную&quot; 3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xmlns="" id="{176B8A86-AA24-4526-BE5B-3D10466E1561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Управляющая кнопка: &quot;Назад&quot; или &quot;Предыдущий&quot; 4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5E5142BD-F45F-403D-80E7-778DAF22D37E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Вперед&quot; или &quot;Следующий&quot; 5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596AF6CE-4FD0-4C4B-BF11-3EE7DFDFDA92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43474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D5434-7E7A-41A2-AFCE-C39CAF2E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1" y="247650"/>
            <a:ext cx="9601200" cy="1485900"/>
          </a:xfrm>
        </p:spPr>
        <p:txBody>
          <a:bodyPr>
            <a:normAutofit/>
          </a:bodyPr>
          <a:lstStyle/>
          <a:p>
            <a:r>
              <a:rPr lang="ru-RU" sz="4800" b="1" dirty="0"/>
              <a:t>Что такое налоговая система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BCCBE2-E6D6-4C86-B26E-D8A40CF7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/>
              <a:t>Налоговая система Российской Федерации </a:t>
            </a:r>
            <a:r>
              <a:rPr lang="ru-RU" sz="3200" dirty="0"/>
              <a:t>— это основной инструмент создания централизованных денежных фондов, необходимых для последующего финансирования всех направлений государственной деятельности.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FA73FE5-6465-4D3C-9D13-DDD671EE793E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75FB8BCB-B2D3-4874-B22E-9A866B411E44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2881F250-417B-41CC-B06C-94E92E8E49A8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13E48C36-9342-472E-9760-66CAC8A53DDC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53883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40BF5-F8A0-404C-A7D2-FA97E12D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8" y="247650"/>
            <a:ext cx="10559845" cy="1485900"/>
          </a:xfrm>
        </p:spPr>
        <p:txBody>
          <a:bodyPr/>
          <a:lstStyle/>
          <a:p>
            <a:r>
              <a:rPr lang="ru-RU" b="1" dirty="0"/>
              <a:t>Классические принципы налогообложения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261853-3D42-40A9-8E69-C33841740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368" y="1543050"/>
            <a:ext cx="10559845" cy="49167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Правило «равномерности» </a:t>
            </a:r>
          </a:p>
          <a:p>
            <a:pPr>
              <a:lnSpc>
                <a:spcPct val="150000"/>
              </a:lnSpc>
            </a:pPr>
            <a:r>
              <a:rPr lang="ru-RU" dirty="0"/>
              <a:t>Правило определенности </a:t>
            </a:r>
          </a:p>
          <a:p>
            <a:pPr>
              <a:lnSpc>
                <a:spcPct val="150000"/>
              </a:lnSpc>
            </a:pPr>
            <a:r>
              <a:rPr lang="ru-RU" dirty="0"/>
              <a:t>Правило удобства </a:t>
            </a:r>
          </a:p>
          <a:p>
            <a:pPr>
              <a:lnSpc>
                <a:spcPct val="150000"/>
              </a:lnSpc>
            </a:pPr>
            <a:r>
              <a:rPr lang="ru-RU" dirty="0"/>
              <a:t>Правило экономности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Классические принципы со временем видоизменялись, дополнялись, развивались в связи с потребностями времени.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87BE36B-FA7D-4612-BE64-C019736E9960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0B1268F5-3CC2-40DF-9EB4-C32860D745CA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48A53EA7-A85E-49C6-BB20-8476C05E1BB8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EA764023-B202-4442-A176-C2878CFB33D1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46EDB0B-A7DF-4855-9A03-B26C75C3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5667" l="10000" r="90000">
                        <a14:foregroundMark x1="33778" y1="71833" x2="55444" y2="89000"/>
                        <a14:foregroundMark x1="55444" y1="89000" x2="64000" y2="90000"/>
                        <a14:foregroundMark x1="64000" y1="90000" x2="67778" y2="77000"/>
                        <a14:foregroundMark x1="67778" y1="77000" x2="68222" y2="69167"/>
                        <a14:foregroundMark x1="26000" y1="71833" x2="34889" y2="86000"/>
                        <a14:foregroundMark x1="34889" y1="86000" x2="47333" y2="95667"/>
                        <a14:foregroundMark x1="47333" y1="95667" x2="49222" y2="95833"/>
                        <a14:foregroundMark x1="39222" y1="21167" x2="27444" y2="29000"/>
                        <a14:foregroundMark x1="31000" y1="16000" x2="30444" y2="48500"/>
                        <a14:foregroundMark x1="30444" y1="48500" x2="30000" y2="50333"/>
                        <a14:foregroundMark x1="29667" y1="50833" x2="33333" y2="19833"/>
                        <a14:foregroundMark x1="33333" y1="19833" x2="37667" y2="13500"/>
                        <a14:foregroundMark x1="37667" y1="13500" x2="53111" y2="7000"/>
                        <a14:foregroundMark x1="53111" y1="7000" x2="59000" y2="9500"/>
                        <a14:foregroundMark x1="59000" y1="9500" x2="69778" y2="24667"/>
                        <a14:foregroundMark x1="69778" y1="24667" x2="72333" y2="58667"/>
                        <a14:foregroundMark x1="72333" y1="58667" x2="70778" y2="66833"/>
                        <a14:foregroundMark x1="70778" y1="66833" x2="69333" y2="68500"/>
                        <a14:foregroundMark x1="40444" y1="5000" x2="53333" y2="1333"/>
                        <a14:foregroundMark x1="53333" y1="1333" x2="54889" y2="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93" y="1295501"/>
            <a:ext cx="5456903" cy="261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62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50741A-CF2E-4E36-8F94-F23DC6C5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6" y="247650"/>
            <a:ext cx="11017046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Две группы разделяющие все принципы, положенные в основу системы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BC89D2-E67F-488A-A7FA-637534FA6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20529"/>
            <a:ext cx="5678129" cy="3581400"/>
          </a:xfrm>
        </p:spPr>
        <p:txBody>
          <a:bodyPr>
            <a:normAutofit/>
          </a:bodyPr>
          <a:lstStyle/>
          <a:p>
            <a:r>
              <a:rPr lang="ru-RU" sz="2800" dirty="0"/>
              <a:t>принципы, определяющие отношение субъекта налога к налогообложению вообще;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принципы, определяющие построение налоговой системы в частности.</a:t>
            </a:r>
          </a:p>
          <a:p>
            <a:endParaRPr 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30D7E3F-8267-4D33-BE02-72BDCF01B587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FD936A2B-323B-4226-9853-5E4E7569CF09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49F53366-993B-4B28-90F7-9E6B31E39762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376E84C4-2CB5-42B0-8F12-62993082F123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C83DB6-FF60-426E-9E92-F0EED83F9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11" y="1543051"/>
            <a:ext cx="402907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665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F5AF0-0C3E-46BE-8E5C-3E4B1F02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6" y="247650"/>
            <a:ext cx="11248103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Принципы, положенные в основу российской налоговой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ECFBC7-144D-4F14-AD22-3BE8C080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6" y="2344993"/>
            <a:ext cx="7583129" cy="46783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1. Принцип законности налогообложения. </a:t>
            </a:r>
          </a:p>
          <a:p>
            <a:pPr>
              <a:lnSpc>
                <a:spcPct val="150000"/>
              </a:lnSpc>
            </a:pPr>
            <a:r>
              <a:rPr lang="ru-RU" dirty="0"/>
              <a:t>2. Принцип всеобщности и равенства, или принцип недискриминации. </a:t>
            </a:r>
          </a:p>
          <a:p>
            <a:pPr>
              <a:lnSpc>
                <a:spcPct val="150000"/>
              </a:lnSpc>
            </a:pPr>
            <a:r>
              <a:rPr lang="ru-RU" dirty="0"/>
              <a:t>3. Справедливость налогообложения. </a:t>
            </a:r>
          </a:p>
          <a:p>
            <a:pPr>
              <a:lnSpc>
                <a:spcPct val="150000"/>
              </a:lnSpc>
            </a:pPr>
            <a:r>
              <a:rPr lang="ru-RU" dirty="0"/>
              <a:t>4. Принцип единства системы налогов и сборов.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E3F5D30-E791-4776-9C82-865FC2B1B80C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9B4A6E39-8476-450E-B1D1-321B1D1634A9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31E98DF0-D443-435F-88A2-89F449AF1FD4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13854A47-82C3-4BDC-87CB-362A4C8762BC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C0C744-B688-4656-A7D9-BD053555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328" y="2234995"/>
            <a:ext cx="4340240" cy="303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49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F5AF0-0C3E-46BE-8E5C-3E4B1F02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6" y="247650"/>
            <a:ext cx="11248103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Принципы, положенные в основу российской налоговой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ECFBC7-144D-4F14-AD22-3BE8C080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367" y="2105947"/>
            <a:ext cx="6120581" cy="395563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5. Принцип определенности налогообложения. </a:t>
            </a:r>
          </a:p>
          <a:p>
            <a:pPr>
              <a:spcAft>
                <a:spcPts val="1200"/>
              </a:spcAft>
            </a:pPr>
            <a:r>
              <a:rPr lang="ru-RU" dirty="0"/>
              <a:t>6. Принцип само начисления </a:t>
            </a:r>
          </a:p>
          <a:p>
            <a:pPr>
              <a:spcAft>
                <a:spcPts val="1200"/>
              </a:spcAft>
            </a:pPr>
            <a:r>
              <a:rPr lang="ru-RU" dirty="0"/>
              <a:t>7. Определенность всех элементов налогообложения. </a:t>
            </a:r>
          </a:p>
          <a:p>
            <a:pPr>
              <a:spcAft>
                <a:spcPts val="1200"/>
              </a:spcAft>
            </a:pPr>
            <a:r>
              <a:rPr lang="ru-RU" dirty="0"/>
              <a:t>8. Все неустранимые сомнения, противоречия и неясности актов законодательства о налогах и сборах толкуются в пользу налогоплательщика (плательщика сборов). </a:t>
            </a:r>
          </a:p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645A8A5-387A-4C52-96EE-36D751CA90C8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242FE2D7-FC23-497B-9CB3-38D520C644FF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E16499FE-740E-44DF-9D5A-17823FB3ED72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A470E170-27E2-4A88-A81B-D796934FFB87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5B5B2F-753E-43E4-9FAC-B88DD398D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87" y="1619864"/>
            <a:ext cx="3866536" cy="386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653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A72701-378C-4C0F-AD9C-23B330C9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3" y="114915"/>
            <a:ext cx="10663083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Постоянно нарушающиеся принципы налогообложения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1DFA3D-E1D8-476F-81E7-D46ACC8E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458" y="1718187"/>
            <a:ext cx="9601200" cy="3581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ru-RU" sz="2800" dirty="0"/>
              <a:t>Удобство</a:t>
            </a:r>
          </a:p>
          <a:p>
            <a:pPr>
              <a:lnSpc>
                <a:spcPct val="200000"/>
              </a:lnSpc>
            </a:pPr>
            <a:r>
              <a:rPr lang="ru-RU" sz="2800" dirty="0"/>
              <a:t>Достаточность</a:t>
            </a:r>
          </a:p>
          <a:p>
            <a:pPr>
              <a:lnSpc>
                <a:spcPct val="200000"/>
              </a:lnSpc>
            </a:pPr>
            <a:r>
              <a:rPr lang="ru-RU" sz="2800" dirty="0"/>
              <a:t>Подвижность</a:t>
            </a:r>
          </a:p>
          <a:p>
            <a:pPr>
              <a:lnSpc>
                <a:spcPct val="200000"/>
              </a:lnSpc>
            </a:pPr>
            <a:r>
              <a:rPr lang="ru-RU" sz="2800" dirty="0"/>
              <a:t>Стабильность</a:t>
            </a:r>
          </a:p>
          <a:p>
            <a:pPr>
              <a:lnSpc>
                <a:spcPct val="200000"/>
              </a:lnSpc>
            </a:pPr>
            <a:endParaRPr 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D06D70A-622B-4F2C-AF44-3C94BAF94F26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3F2F272E-9350-4D83-8B33-3670C7699A52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BC4247F9-02CB-4F26-83B2-F880BEFD552F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BF621ADB-61B4-41FE-97D0-D015CC644837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400271-8CC6-4F36-82DB-FA84661A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09" y="1714500"/>
            <a:ext cx="341757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876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1C715-67EC-4ADC-ADD1-AB3E39D2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6" y="114915"/>
            <a:ext cx="11412794" cy="14859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Основные особенности, характеризующие современную систему регулирования налогообложения в Российской Федерации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D832EE-3D4D-4DB3-9DD7-40D127C1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658" y="2433484"/>
            <a:ext cx="5798574" cy="3581400"/>
          </a:xfrm>
        </p:spPr>
        <p:txBody>
          <a:bodyPr/>
          <a:lstStyle/>
          <a:p>
            <a:pPr algn="just"/>
            <a:r>
              <a:rPr lang="ru-RU" dirty="0"/>
              <a:t>Налоговый кодекс РФ установил закрытый перечень налогов и сборов, который может быть изменен или дополнен только законом, принятым Федеральным Собранием. </a:t>
            </a:r>
          </a:p>
          <a:p>
            <a:pPr algn="just"/>
            <a:r>
              <a:rPr lang="ru-RU" dirty="0"/>
              <a:t>В главах, определяющих конкретные режимы налогообложения, представлены как отдельные самостоятельные налоги, так и группы налогов одинакового или близкого типа </a:t>
            </a:r>
          </a:p>
          <a:p>
            <a:pPr algn="just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A5B449D-A73C-4364-BF3E-86F8488D1EF2}"/>
              </a:ext>
            </a:extLst>
          </p:cNvPr>
          <p:cNvGrpSpPr/>
          <p:nvPr/>
        </p:nvGrpSpPr>
        <p:grpSpPr>
          <a:xfrm>
            <a:off x="5102942" y="5722374"/>
            <a:ext cx="2718619" cy="693174"/>
            <a:chOff x="5102942" y="5722374"/>
            <a:chExt cx="2718619" cy="693174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55B8B1E5-5609-44B4-BF24-388972A821F2}"/>
                </a:ext>
              </a:extLst>
            </p:cNvPr>
            <p:cNvSpPr/>
            <p:nvPr/>
          </p:nvSpPr>
          <p:spPr>
            <a:xfrm>
              <a:off x="6096000" y="5722374"/>
              <a:ext cx="732503" cy="693174"/>
            </a:xfrm>
            <a:prstGeom prst="actionButtonHom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Назад&quot; или &quot;Предыдущий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B4BCDD4B-639C-4C0C-A825-20247A6FB429}"/>
                </a:ext>
              </a:extLst>
            </p:cNvPr>
            <p:cNvSpPr/>
            <p:nvPr/>
          </p:nvSpPr>
          <p:spPr>
            <a:xfrm>
              <a:off x="5102942" y="5884606"/>
              <a:ext cx="732503" cy="412955"/>
            </a:xfrm>
            <a:prstGeom prst="actionButtonBackPrevious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перед&quot; или &quot;Следующий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24CEA62E-D69C-415C-8E14-5D2803B05EB6}"/>
                </a:ext>
              </a:extLst>
            </p:cNvPr>
            <p:cNvSpPr/>
            <p:nvPr/>
          </p:nvSpPr>
          <p:spPr>
            <a:xfrm>
              <a:off x="7089058" y="5884606"/>
              <a:ext cx="732503" cy="412955"/>
            </a:xfrm>
            <a:prstGeom prst="actionButtonForwardNex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31D101-4AA9-401A-B795-17C1C2842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53" y="1899379"/>
            <a:ext cx="4325940" cy="36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6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142</TotalTime>
  <Words>580</Words>
  <Application>Microsoft Office PowerPoint</Application>
  <PresentationFormat>Произвольный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Уголки</vt:lpstr>
      <vt:lpstr>«Принципы формирования оптимальной налоговой системы. Особенности налоговой системы в Российской Федерации.»</vt:lpstr>
      <vt:lpstr>Оглавление</vt:lpstr>
      <vt:lpstr>Что такое налоговая система ?</vt:lpstr>
      <vt:lpstr>Классические принципы налогообложения</vt:lpstr>
      <vt:lpstr>Две группы разделяющие все принципы, положенные в основу системы </vt:lpstr>
      <vt:lpstr>Принципы, положенные в основу российской налоговой системы</vt:lpstr>
      <vt:lpstr>Принципы, положенные в основу российской налоговой системы</vt:lpstr>
      <vt:lpstr>Постоянно нарушающиеся принципы налогообложения</vt:lpstr>
      <vt:lpstr>Основные особенности, характеризующие современную систему регулирования налогообложения в Российской Федерации</vt:lpstr>
      <vt:lpstr>Основные особенности, характеризующие современную систему регулирования налогообложения в Российской Федерации</vt:lpstr>
      <vt:lpstr>Основные особенности, характеризующие современную систему регулирования налогообложения в Российской Федерации</vt:lpstr>
      <vt:lpstr>Основные особенности, характеризующие современную систему регулирования налогообложения в Российской Федерации</vt:lpstr>
      <vt:lpstr>Вывод</vt:lpstr>
      <vt:lpstr>«Принципы формирования оптимальной налоговой системы. Особенности налоговой системы в Российской Федерации.»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Ровенская Анастасия Васильевна</dc:creator>
  <cp:lastModifiedBy>Пользователь</cp:lastModifiedBy>
  <cp:revision>9</cp:revision>
  <dcterms:created xsi:type="dcterms:W3CDTF">2020-12-14T11:28:26Z</dcterms:created>
  <dcterms:modified xsi:type="dcterms:W3CDTF">2021-08-27T13:45:07Z</dcterms:modified>
</cp:coreProperties>
</file>