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10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0F815E7-8549-4045-B89A-4F6E3824ED16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B5EDA7D-80A6-4269-A85F-3C8084FACD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0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9A4D99-25E1-4887-A510-820E72C8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25DDE-5BFD-46DF-AC7C-6CB36C38A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29" y="4960137"/>
            <a:ext cx="8547816" cy="14630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«</a:t>
            </a:r>
            <a:r>
              <a:rPr lang="ru-RU" sz="3600" b="1" i="0" dirty="0">
                <a:solidFill>
                  <a:srgbClr val="000000"/>
                </a:solidFill>
                <a:effectLst/>
              </a:rPr>
              <a:t>ПОСЛАНИЕ ПРЕЗИДЕНТА РОССИЙСКОЙ ФЕДЕРАЦИИ ФЕДЕРАЛЬНОМУ</a:t>
            </a:r>
            <a:br>
              <a:rPr lang="ru-RU" sz="3600" b="1" i="0" dirty="0">
                <a:solidFill>
                  <a:srgbClr val="000000"/>
                </a:solidFill>
                <a:effectLst/>
              </a:rPr>
            </a:br>
            <a:r>
              <a:rPr lang="ru-RU" sz="3600" b="1" i="0" dirty="0">
                <a:solidFill>
                  <a:srgbClr val="000000"/>
                </a:solidFill>
                <a:effectLst/>
              </a:rPr>
              <a:t>СОБРАНИЮ 2020»</a:t>
            </a:r>
            <a:endParaRPr lang="ru-RU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0524C-DBA9-48B2-9B54-6CC24DE4D0DC}"/>
              </a:ext>
            </a:extLst>
          </p:cNvPr>
          <p:cNvSpPr txBox="1"/>
          <p:nvPr/>
        </p:nvSpPr>
        <p:spPr>
          <a:xfrm>
            <a:off x="-3812583" y="0"/>
            <a:ext cx="1845848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«РОССИЙСКАЯ АКАДЕМИЯ НАРОДНОГО ХОЗЯЙСТВА И ГОСУДАРСТВЕННОЙ СЛУЖБЫ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ПРЕЗИДЕНТЕ РОССИЙСКОЙ ФЕДЕРАЦИИ»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СРЕДНЕРУССКИЙ ИНСТИТУТ УПРАВЛЕНИЯ – ФИЛИАЛ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xmlns="" id="{D329A43B-54A6-4854-96ED-C6E252609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7084" y="4960137"/>
            <a:ext cx="3990563" cy="1642614"/>
          </a:xfrm>
        </p:spPr>
        <p:txBody>
          <a:bodyPr>
            <a:normAutofit/>
          </a:bodyPr>
          <a:lstStyle/>
          <a:p>
            <a:pPr>
              <a:tabLst>
                <a:tab pos="530225" algn="l"/>
              </a:tabLst>
            </a:pPr>
            <a:r>
              <a:rPr lang="ru-RU" sz="1600" b="1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Подготовила: </a:t>
            </a:r>
            <a:r>
              <a:rPr lang="ru-RU" sz="1600" b="1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Ровенская А. </a:t>
            </a:r>
            <a:endParaRPr lang="ru-RU" sz="1600" b="1" spc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tabLst>
                <a:tab pos="530225" algn="l"/>
              </a:tabLst>
            </a:pPr>
            <a:r>
              <a:rPr lang="ru-RU" sz="1600" b="1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Дисциплина</a:t>
            </a:r>
            <a:r>
              <a:rPr lang="ru-RU" sz="1600" b="1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Бюджетная система  Российской Федерации</a:t>
            </a:r>
          </a:p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044B79-D110-4134-AE89-444CD818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31" y="681375"/>
            <a:ext cx="9720072" cy="1167482"/>
          </a:xfrm>
        </p:spPr>
        <p:txBody>
          <a:bodyPr>
            <a:normAutofit/>
          </a:bodyPr>
          <a:lstStyle/>
          <a:p>
            <a:pPr indent="450215"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7. Новой Конституции не будет, но…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AD6CB0-7D84-4C6C-9E65-A339FB97D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3" y="1848857"/>
            <a:ext cx="7182465" cy="5127130"/>
          </a:xfrm>
        </p:spPr>
        <p:txBody>
          <a:bodyPr>
            <a:noAutofit/>
          </a:bodyPr>
          <a:lstStyle/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ходе послания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Путин заявил, что не видит необходимости в принятии новой Конституции России, так как основной закон, принятый в 1993 году, «еще не исчерпал своего потенциала».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После этого заявления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он предложил сразу ряд поправок к действующей Конституции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Одна из них — в Конституции закрепят норму о величине МРОТ — не менее прожиточного минимума, и обязательной индексации пенсии.</a:t>
            </a:r>
            <a:endParaRPr lang="ru-RU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Также Путин предложил </a:t>
            </a:r>
            <a:r>
              <a:rPr lang="ru-RU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внести поправки, которые «прямо гарантируют приоритет Конституции России» в правовом пространстве страны.</a:t>
            </a:r>
            <a:endParaRPr lang="ru-RU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его предложениям, Госдума будет утверждать премьер-министра, его заместителей и федеральных министров, а президент будет обязан назначить утвержденных Госдумой кандидатов. </a:t>
            </a:r>
            <a:endParaRPr lang="ru-RU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ru-RU" sz="20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661D198-2EAF-4620-8914-562F4781A64D}"/>
              </a:ext>
            </a:extLst>
          </p:cNvPr>
          <p:cNvGrpSpPr/>
          <p:nvPr/>
        </p:nvGrpSpPr>
        <p:grpSpPr>
          <a:xfrm>
            <a:off x="8484201" y="6036810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A69067C5-AEC4-432B-8DE7-EEF71B62CF19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EE773F7E-70D4-435A-BFFD-0F8B0AE99972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A197447A-E73E-4116-AD3C-66D0492ED89E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563A07DF-6AB4-409C-AB4A-435AF0ECA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5" t="11687" r="30805" b="11687"/>
          <a:stretch/>
        </p:blipFill>
        <p:spPr bwMode="auto">
          <a:xfrm>
            <a:off x="8266441" y="1405939"/>
            <a:ext cx="3134476" cy="404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6D67D7-BA28-429E-91BF-A47A5B14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19" y="548640"/>
            <a:ext cx="11054800" cy="14996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8. Возрастет роль парламента, а премьера утвердит Госдума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3A7CEE-EE5F-41B6-AE49-703F2056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509" y="1946788"/>
            <a:ext cx="7374195" cy="4911212"/>
          </a:xfrm>
        </p:spPr>
        <p:txBody>
          <a:bodyPr>
            <a:normAutofit fontScale="92500" lnSpcReduction="20000"/>
          </a:bodyPr>
          <a:lstStyle/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Путин выдвинул еще ряд поправок к Конституции, касающихся политического устройства страны.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первую очередь он обратил внимание на такой орган власти, как Госсовет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— совещательный орган при президенте России, куда входят в том числе главы всех регионов.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Его статус предлагается закрепить в Конституции.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«Считаю целесообразным закрепить в Конституции России соответствующий статус и роль Государственного совета», — заявил президент.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Путин отметил необходимость повысить роль губернаторов в принятии решений на федеральном уровне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пока не вполне ясно, каким образом.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1A8DA94-8AB5-4759-B4E1-EA357C5FF204}"/>
              </a:ext>
            </a:extLst>
          </p:cNvPr>
          <p:cNvGrpSpPr/>
          <p:nvPr/>
        </p:nvGrpSpPr>
        <p:grpSpPr>
          <a:xfrm>
            <a:off x="991386" y="6014392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039C05DC-5B25-4585-8140-8F50E42AEF45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DE55BF03-C8C0-4FD1-AEAA-588C673D977D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FF9265E3-CAD6-4CA8-88E7-871785EB3A70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39182B9-D787-4F3B-99CE-6192D9EC2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3" t="26236" r="24828" b="31397"/>
          <a:stretch/>
        </p:blipFill>
        <p:spPr bwMode="auto">
          <a:xfrm>
            <a:off x="334296" y="2677132"/>
            <a:ext cx="3791415" cy="227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6D67D7-BA28-429E-91BF-A47A5B14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19" y="548640"/>
            <a:ext cx="11054800" cy="14996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8. Возрастет роль парламента, а премьера утвердит Госдума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3A7CEE-EE5F-41B6-AE49-703F2056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01" y="1946788"/>
            <a:ext cx="7028494" cy="4911212"/>
          </a:xfrm>
        </p:spPr>
        <p:txBody>
          <a:bodyPr>
            <a:normAutofit fontScale="92500" lnSpcReduction="20000"/>
          </a:bodyPr>
          <a:lstStyle/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тем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Путин призвал усилить роль парламента в политической жизни страны.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Согласно его предложениям,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Госдума будет утверждать премьер-министра, его заместителей и федеральных министров, а президент будет обязан назначить утвержденных Госдумой кандидатов.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Сейчас Госдума лишь согласовывает кандидатов на эти должности.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 также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предложил назначать руководителей силовых ведомств по итогам консультаций с Советом Федерации.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мнению Путина, это позволит сделать работу прозрачнее. Кроме того, Путин также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предложил закрепить в Конституции РФ право Совета Федерации отрешать от должности судей Верховного и Конституционного судов по представлению президента.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Путин предложил прописать в Конституции требования к чиновникам на «критически важных должностях». 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513D75E-049D-4449-946B-E12E2E6EF331}"/>
              </a:ext>
            </a:extLst>
          </p:cNvPr>
          <p:cNvGrpSpPr/>
          <p:nvPr/>
        </p:nvGrpSpPr>
        <p:grpSpPr>
          <a:xfrm>
            <a:off x="8646433" y="5977816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47FCF961-FC1B-44AC-A83B-370C3C5B7FA3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10920E9D-362E-4F09-9408-9660706A0BE0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5BE93D8C-B461-40F7-96EB-6ED43BA6569C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C81B0B23-A304-4B77-88E5-ABD95CE3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9000" l="1556" r="98556">
                        <a14:foregroundMark x1="26111" y1="55333" x2="26111" y2="55333"/>
                        <a14:foregroundMark x1="4778" y1="56667" x2="4778" y2="56667"/>
                        <a14:foregroundMark x1="2222" y1="57222" x2="2222" y2="57222"/>
                        <a14:foregroundMark x1="1556" y1="96222" x2="3333" y2="99222"/>
                        <a14:foregroundMark x1="97000" y1="99222" x2="98556" y2="95556"/>
                        <a14:foregroundMark x1="53000" y1="6778" x2="57889" y2="7111"/>
                        <a14:foregroundMark x1="51667" y1="1111" x2="57444" y2="4556"/>
                        <a14:foregroundMark x1="55333" y1="66889" x2="54444" y2="66778"/>
                        <a14:foregroundMark x1="69556" y1="76889" x2="68000" y2="75778"/>
                        <a14:foregroundMark x1="69333" y1="65889" x2="71444" y2="66889"/>
                        <a14:foregroundMark x1="82222" y1="65889" x2="83333" y2="68222"/>
                        <a14:foregroundMark x1="82889" y1="75778" x2="82889" y2="78111"/>
                        <a14:foregroundMark x1="83667" y1="85444" x2="82667" y2="87111"/>
                        <a14:foregroundMark x1="70778" y1="85000" x2="68889" y2="85000"/>
                        <a14:foregroundMark x1="57222" y1="86333" x2="55333" y2="86778"/>
                        <a14:foregroundMark x1="56222" y1="76889" x2="54000" y2="76889"/>
                        <a14:foregroundMark x1="41111" y1="77222" x2="40222" y2="75778"/>
                        <a14:foregroundMark x1="41556" y1="65444" x2="42000" y2="66778"/>
                        <a14:foregroundMark x1="42667" y1="86333" x2="41111" y2="86333"/>
                        <a14:foregroundMark x1="28000" y1="87111" x2="26556" y2="87111"/>
                        <a14:foregroundMark x1="25000" y1="75556" x2="27778" y2="77444"/>
                        <a14:foregroundMark x1="27333" y1="65444" x2="28889" y2="67333"/>
                        <a14:foregroundMark x1="14667" y1="66889" x2="14000" y2="68000"/>
                        <a14:foregroundMark x1="14889" y1="74000" x2="14889" y2="76222"/>
                        <a14:foregroundMark x1="14444" y1="87556" x2="14177" y2="89160"/>
                        <a14:backgroundMark x1="13444" y1="90778" x2="14889" y2="90333"/>
                        <a14:backgroundMark x1="15778" y1="90222" x2="13556" y2="9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529" y="1946788"/>
            <a:ext cx="3415972" cy="34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E7A6C-FBF9-45DA-A725-D2A5404E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90" y="467229"/>
            <a:ext cx="10420620" cy="14996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9. Требования к чиновникам закрепят в Конституции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BC86F3-691F-4CE9-9511-2BAB53B4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252" y="1740308"/>
            <a:ext cx="7359447" cy="5235678"/>
          </a:xfrm>
        </p:spPr>
        <p:txBody>
          <a:bodyPr>
            <a:normAutofit fontScale="92500" lnSpcReduction="10000"/>
          </a:bodyPr>
          <a:lstStyle/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Чиновники на «критически важных должностях» - это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главы субъектов Федерации, члены Совета Федерации, депутаты Госдумы, председатель правительства, его заместители, федеральные министры, руководители иных федеральных органов, а также судьи.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Люди на этих должностях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уже согласно Конституции,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 смогут иметь иностранное гражданство, вид на жительство или иной документ, который позволяет постоянно проживать на территории другого государства.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 президенту России Путин предложил предъявлять еще более жесткие требования в этой части.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этим предложениям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претендовать на роль президента может гражданин России, только постоянно проживающий на ее территории не менее 25 лет и никогда не имевший иностранного гражданства или вида на жительство в другой стране.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тем Путин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вновь высказался о возможности убрать из статьи Конституции о президентских сроках слово «подряд», оставив главе государства лимит в два срока.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59E3E5E-A17F-4649-90F7-1BFA2F2B443C}"/>
              </a:ext>
            </a:extLst>
          </p:cNvPr>
          <p:cNvGrpSpPr/>
          <p:nvPr/>
        </p:nvGrpSpPr>
        <p:grpSpPr>
          <a:xfrm>
            <a:off x="1080510" y="5963068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9423F740-0E1B-4449-9760-CF91C34C894B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4A808FF1-46C0-4596-9141-67193F583E66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C137A2CD-5E4B-4FA0-A8AA-E49D0885D990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0436DB7-FFF1-4F9A-BB61-751464B07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91"/>
          <a:stretch/>
        </p:blipFill>
        <p:spPr bwMode="auto">
          <a:xfrm rot="1439121">
            <a:off x="361660" y="1485462"/>
            <a:ext cx="3861002" cy="46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2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DC17AA-52AF-409D-A716-934114B2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56595" cy="14996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10. Поправки в Конституцию вынесут на голосование</a:t>
            </a:r>
            <a:endParaRPr lang="ru-RU" sz="66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FBC47F-E033-4B86-A101-10603CD6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59" y="2283639"/>
            <a:ext cx="7032623" cy="4023360"/>
          </a:xfrm>
        </p:spPr>
        <p:txBody>
          <a:bodyPr>
            <a:normAutofit/>
          </a:bodyPr>
          <a:lstStyle/>
          <a:p>
            <a:pPr indent="450215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таких поправок может пройти и через парламент, однако Путин полагает, что все упомянутые поправки должны быть вынесены на всенародное голосование.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Путин подчеркнул, что мнение россиян как носителей суверенитета и главного источника власти должно быть определяющим. «Все в конечном счете решают люди», — резюмировал он.</a:t>
            </a:r>
            <a:b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1F00967-B2D3-4A05-A293-CC4570E15942}"/>
              </a:ext>
            </a:extLst>
          </p:cNvPr>
          <p:cNvGrpSpPr/>
          <p:nvPr/>
        </p:nvGrpSpPr>
        <p:grpSpPr>
          <a:xfrm>
            <a:off x="8646433" y="5977816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8E185E85-DC0E-46B3-9BF8-5A43E4C7F0F1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46F33F6A-884E-4FE7-8EB2-3AC18D488731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515B0E35-9811-451F-8CCE-D3B287571498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143EC30-1D5B-43DB-8E41-A2495B913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4625" l="10000" r="90000">
                        <a14:foregroundMark x1="57222" y1="89500" x2="63556" y2="91750"/>
                        <a14:foregroundMark x1="63556" y1="91750" x2="70778" y2="88875"/>
                        <a14:foregroundMark x1="70778" y1="88875" x2="70778" y2="88375"/>
                        <a14:foregroundMark x1="23778" y1="42125" x2="18778" y2="43250"/>
                        <a14:foregroundMark x1="38222" y1="56375" x2="37667" y2="58750"/>
                        <a14:foregroundMark x1="39000" y1="22375" x2="37889" y2="18500"/>
                        <a14:foregroundMark x1="34222" y1="11375" x2="32000" y2="15750"/>
                        <a14:foregroundMark x1="27778" y1="8000" x2="25444" y2="7250"/>
                        <a14:foregroundMark x1="36333" y1="4500" x2="37889" y2="8625"/>
                        <a14:foregroundMark x1="49778" y1="25625" x2="51222" y2="25625"/>
                        <a14:foregroundMark x1="52222" y1="17875" x2="53222" y2="17875"/>
                        <a14:foregroundMark x1="50111" y1="10125" x2="52222" y2="10125"/>
                        <a14:foregroundMark x1="61778" y1="94375" x2="66556" y2="9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83" y="1743257"/>
            <a:ext cx="4526281" cy="40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068A2-B0AF-4C54-83D7-472C21B1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55F2F5-850F-4CA8-8F58-BDD6B1D8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064" y="2070083"/>
            <a:ext cx="10405872" cy="4023360"/>
          </a:xfrm>
        </p:spPr>
        <p:txBody>
          <a:bodyPr>
            <a:normAutofit/>
          </a:bodyPr>
          <a:lstStyle/>
          <a:p>
            <a:pPr indent="4500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 все сказанное президентом требует, как можно более скорой отставки нынешнего правительства и формирования коалиционного правительства.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любом случае, </a:t>
            </a:r>
            <a:r>
              <a:rPr lang="ru-RU" sz="2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того, что заявил В. Путин в своем Послании-2020, возможна только силами</a:t>
            </a:r>
            <a:r>
              <a:rPr lang="ru-RU" sz="2400" i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контрэлиты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то есть КПРФ и собранных вокруг партии национально-государственных сил.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>
              <a:lnSpc>
                <a:spcPct val="150000"/>
              </a:lnSpc>
              <a:spcBef>
                <a:spcPts val="600"/>
              </a:spcBef>
            </a:pPr>
            <a:endParaRPr 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12F1B3C-8BFB-44F6-95AB-6D0C7AE3B971}"/>
              </a:ext>
            </a:extLst>
          </p:cNvPr>
          <p:cNvGrpSpPr/>
          <p:nvPr/>
        </p:nvGrpSpPr>
        <p:grpSpPr>
          <a:xfrm>
            <a:off x="5018330" y="5977816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562ADEEF-DD37-4A16-9CF0-DCB7C1472706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1CA47B91-4A7F-453B-8F01-75FD8C136747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534989ED-29B3-468D-AE47-8CDFCB199216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622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9A4D99-25E1-4887-A510-820E72C8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25DDE-5BFD-46DF-AC7C-6CB36C38A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29" y="4960137"/>
            <a:ext cx="8547816" cy="14630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«</a:t>
            </a:r>
            <a:r>
              <a:rPr lang="ru-RU" sz="3600" b="1" i="0" dirty="0">
                <a:solidFill>
                  <a:srgbClr val="000000"/>
                </a:solidFill>
                <a:effectLst/>
              </a:rPr>
              <a:t>ПОСЛАНИЕ ПРЕЗИДЕНТА РОССИЙСКОЙ ФЕДЕРАЦИИ ФЕДЕРАЛЬНОМУ</a:t>
            </a:r>
            <a:br>
              <a:rPr lang="ru-RU" sz="3600" b="1" i="0" dirty="0">
                <a:solidFill>
                  <a:srgbClr val="000000"/>
                </a:solidFill>
                <a:effectLst/>
              </a:rPr>
            </a:br>
            <a:r>
              <a:rPr lang="ru-RU" sz="3600" b="1" i="0" dirty="0">
                <a:solidFill>
                  <a:srgbClr val="000000"/>
                </a:solidFill>
                <a:effectLst/>
              </a:rPr>
              <a:t>СОБРАНИЮ 2020»</a:t>
            </a:r>
            <a:endParaRPr lang="ru-RU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0524C-DBA9-48B2-9B54-6CC24DE4D0DC}"/>
              </a:ext>
            </a:extLst>
          </p:cNvPr>
          <p:cNvSpPr txBox="1"/>
          <p:nvPr/>
        </p:nvSpPr>
        <p:spPr>
          <a:xfrm>
            <a:off x="-3812583" y="0"/>
            <a:ext cx="1845848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«РОССИЙСКАЯ АКАДЕМИЯ НАРОДНОГО ХОЗЯЙСТВА И ГОСУДАРСТВЕННОЙ СЛУЖБЫ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ПРЕЗИДЕНТЕ РОССИЙСКОЙ ФЕДЕРАЦИИ»</a:t>
            </a:r>
          </a:p>
          <a:p>
            <a:pPr algn="ctr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СРЕДНЕРУССКИЙ ИНСТИТУТ УПРАВЛЕНИЯ – ФИЛИАЛ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xmlns="" id="{D329A43B-54A6-4854-96ED-C6E252609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7084" y="4960137"/>
            <a:ext cx="3990563" cy="1642614"/>
          </a:xfrm>
        </p:spPr>
        <p:txBody>
          <a:bodyPr>
            <a:normAutofit/>
          </a:bodyPr>
          <a:lstStyle/>
          <a:p>
            <a:pPr>
              <a:tabLst>
                <a:tab pos="530225" algn="l"/>
              </a:tabLst>
            </a:pPr>
            <a:r>
              <a:rPr lang="ru-RU" sz="1600" b="1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Подготовили: Ровенская А. </a:t>
            </a:r>
            <a:endParaRPr lang="ru-RU" sz="1600" b="1" spc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tabLst>
                <a:tab pos="530225" algn="l"/>
              </a:tabLst>
            </a:pPr>
            <a:r>
              <a:rPr lang="ru-RU" sz="1600" b="1" spc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Дисциплина</a:t>
            </a:r>
            <a:r>
              <a:rPr lang="ru-RU" sz="1600" b="1" spc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Бюджетная система  Российской Федерации</a:t>
            </a:r>
          </a:p>
          <a:p>
            <a:pPr algn="r"/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B91C92-FB08-4D0F-8BAE-AF982C8A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Оглавление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AB50C4-53B7-442D-BED3-61716FCF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2" y="2084832"/>
            <a:ext cx="10946204" cy="4669929"/>
          </a:xfrm>
        </p:spPr>
        <p:txBody>
          <a:bodyPr numCol="2">
            <a:noAutofit/>
          </a:bodyPr>
          <a:lstStyle/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hlinkClick r:id="rId2" action="ppaction://hlinksldjump"/>
              </a:rPr>
              <a:t>Содержание</a:t>
            </a:r>
            <a:endParaRPr lang="ru-RU" sz="2000" dirty="0"/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3" action="ppaction://hlinksldjump"/>
              </a:rPr>
              <a:t>1. О программе материнского капитала и поддержке семей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4" action="ppaction://hlinksldjump"/>
              </a:rPr>
              <a:t>2. Выплаты — родителям, горячее питание — школьникам, доплаты — классным руководителям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3. Больше мест в школах и вузах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4. Поликлиники отремонтируют на 550 млрд рублей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5. Статью об «ОПГ для бизнеса» скорректируют, а регионам вернут часть налогового вычета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6. Интернет всем и каждому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7. Новой Конституции не будет, но…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8. Возрастет роль парламента, а премьера утвердит Госдума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9. Требования к чиновникам закрепят в Конституции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10. Поправки в Конституцию вынесут на голосование</a:t>
            </a:r>
            <a:endParaRPr lang="ru-RU" sz="20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Вывод 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4FEF942-D460-42A2-89D6-6F63196D0F2A}"/>
              </a:ext>
            </a:extLst>
          </p:cNvPr>
          <p:cNvGrpSpPr/>
          <p:nvPr/>
        </p:nvGrpSpPr>
        <p:grpSpPr>
          <a:xfrm>
            <a:off x="7270954" y="5958348"/>
            <a:ext cx="2698956" cy="589936"/>
            <a:chOff x="7270954" y="5958348"/>
            <a:chExt cx="2698956" cy="589936"/>
          </a:xfrm>
        </p:grpSpPr>
        <p:sp>
          <p:nvSpPr>
            <p:cNvPr id="4" name="Управляющая кнопка: &quot;На главную&quot; 3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xmlns="" id="{8EC285F3-5555-4FA4-A8E6-81E341FE0F90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Управляющая кнопка: &quot;В начало&quot; 4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81B84584-1AE8-4AC4-A8A1-0D1196C99C01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В конец&quot; 5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64C61D96-15AC-41C6-AAEA-BF9206BEF6F9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958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3D2D35-ABB0-4FDF-804C-CBABEDC6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08CA09-6D44-4275-9404-10AFD5BE2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28" y="2481270"/>
            <a:ext cx="10442743" cy="2695414"/>
          </a:xfrm>
        </p:spPr>
        <p:txBody>
          <a:bodyPr>
            <a:norm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послании Федеральному собранию Владимир Путин затронул вопросы поддержки семей с детьми, улучшения качества образования, совершенствования системы здравоохранения, повышения доходов граждан, увеличения темпов роста инвестиций, укрепления международной стабильности. Он также выступил с рядом предложений по внесению поправок в действующую конституцию.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F4C0FAA-C795-4E58-8BB9-2D496E95B285}"/>
              </a:ext>
            </a:extLst>
          </p:cNvPr>
          <p:cNvGrpSpPr/>
          <p:nvPr/>
        </p:nvGrpSpPr>
        <p:grpSpPr>
          <a:xfrm>
            <a:off x="4955457" y="5574890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xmlns="" id="{D9EF63EA-A506-46AF-980D-61CBAD35C2A4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80FA3340-1715-410E-B1EE-E6D7C9AD24EC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F06DFCCE-2827-45AB-B07D-460B2DB82152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02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8EC156-6D55-4A03-85FE-F9CE5CD1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27098" cy="14996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О программе материнского капитала и поддержке семей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FD6EDA-AF13-49E2-A061-69FACD20D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33" y="2005781"/>
            <a:ext cx="7403689" cy="4852219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Путин начал послание с темы демографии как определяющей для будущего страны: «Судьба России зависит от того, сколько нас будет», — заявил он.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 его словам,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коэффициент рождаемости должен в 2024 году достичь 1,7 вместо нынешних 1,5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 И с этой целью в России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продлят программу материнского капитала как минимум до 2026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года. Но и саму программу ожидают немалые изменения.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Во-первых, маткапитал в России начнут выплачивать уже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 первого ребенка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— все в том же размере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466 тысяч рублей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рождение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второго ребенка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также полагается маткапитал, причем на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150 тысяч больше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Президент подчеркнул, что в дальнейшем размер материнского капитала будет ежегодно индексироваться. 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Путин обратил внимание на то, что после рождения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третьего ребенка государство частично закрывает ипотеку семье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8EE100A-C7FA-4F33-8FA8-80C8F199D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5" r="64637" b="8861"/>
          <a:stretch/>
        </p:blipFill>
        <p:spPr bwMode="auto">
          <a:xfrm>
            <a:off x="8825853" y="1546221"/>
            <a:ext cx="1827744" cy="173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DCDC144-7AFE-4740-8126-96DAEDFD3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22469" b="8861"/>
          <a:stretch/>
        </p:blipFill>
        <p:spPr bwMode="auto">
          <a:xfrm>
            <a:off x="8134061" y="3429000"/>
            <a:ext cx="3211328" cy="224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C86F776-9C87-41CB-B4A9-04D27E7D78C7}"/>
              </a:ext>
            </a:extLst>
          </p:cNvPr>
          <p:cNvGrpSpPr/>
          <p:nvPr/>
        </p:nvGrpSpPr>
        <p:grpSpPr>
          <a:xfrm>
            <a:off x="8646433" y="5977816"/>
            <a:ext cx="2698956" cy="589936"/>
            <a:chOff x="7270954" y="5958348"/>
            <a:chExt cx="2698956" cy="589936"/>
          </a:xfrm>
        </p:grpSpPr>
        <p:sp>
          <p:nvSpPr>
            <p:cNvPr id="8" name="Управляющая кнопка: &quot;На главную&quot; 7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xmlns="" id="{61C16D93-3747-4811-A7E0-7A9B4351C7A0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Управляющая кнопка: &quot;В начало&quot; 8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A6BFF79E-9943-41C9-93DA-E9A125BEF47E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&quot;В конец&quot; 9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F869B45C-DDDF-4D28-AE71-7F6927143266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731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7833D-8FD2-498C-B432-A7E5B678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46" y="566338"/>
            <a:ext cx="11382954" cy="14996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Выплаты — родителям, горячее питание — школьникам, доплаты — классным руководителям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D45CBC-A9D5-4FAB-B068-D43D3D5BD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278" y="2065954"/>
            <a:ext cx="7580671" cy="4925961"/>
          </a:xfrm>
        </p:spPr>
        <p:txBody>
          <a:bodyPr>
            <a:normAutofit lnSpcReduction="10000"/>
          </a:bodyPr>
          <a:lstStyle/>
          <a:p>
            <a:pPr indent="457200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Путин поручил организовать ежемесячные </a:t>
            </a:r>
            <a:r>
              <a:rPr lang="ru-RU" sz="19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выплаты для малообеспеченных семей на детей в возрасте от 3 до семи лет.</a:t>
            </a:r>
            <a:r>
              <a:rPr lang="ru-RU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первом этапе размер выплаты составит половину от прожиточного минимума, в дальнейшем возможны выплаты в размере всего прожиточного минимума.</a:t>
            </a:r>
            <a:endParaRPr lang="ru-RU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Также в этом контексте Путин предложил </a:t>
            </a:r>
            <a:r>
              <a:rPr lang="ru-RU" sz="19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всех детей с 1-го по 4-й класс бесплатным качественным питанием. </a:t>
            </a:r>
            <a:r>
              <a:rPr lang="ru-RU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Эта мера должна стартовать уже с 1 сентября этого года.</a:t>
            </a:r>
            <a:endParaRPr lang="ru-RU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президент подчеркнул важность роли учителя в образовательном процессе. В связи с этим он также поручил установить доплаты за классное руководство учителям в размере пяти тысяч рублей в месяц. Выплаты профинансирует федеральный бюджет.</a:t>
            </a:r>
            <a:endParaRPr lang="ru-RU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Президент предложил ежегодно увеличивать число бюджетных мест в вузах — преимущественно в регионах, где не хватает врачей, педагогов, инженеров.</a:t>
            </a:r>
            <a:endParaRPr lang="ru-RU" sz="19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672F0ECF-6B42-4EB2-82C9-B3089F861682}"/>
              </a:ext>
            </a:extLst>
          </p:cNvPr>
          <p:cNvGrpSpPr/>
          <p:nvPr/>
        </p:nvGrpSpPr>
        <p:grpSpPr>
          <a:xfrm>
            <a:off x="933027" y="5996694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C782E7E6-7442-4095-91A5-F7EC3B612D4C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DB21F715-84F8-4655-BE0B-E368CBBA7980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64D89D6C-79ED-4402-86D0-AC8F47156B41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91C44098-44F7-49CB-B230-DCDCADA64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4" b="6503"/>
          <a:stretch/>
        </p:blipFill>
        <p:spPr bwMode="auto">
          <a:xfrm>
            <a:off x="290051" y="2566219"/>
            <a:ext cx="3892154" cy="2688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02831-5CAC-426D-AFD8-94ADCA91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Больше мест в школах и вузах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6062CE-33E1-4582-9CDB-50150B0E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769807"/>
            <a:ext cx="7949381" cy="5088193"/>
          </a:xfrm>
        </p:spPr>
        <p:txBody>
          <a:bodyPr>
            <a:normAutofit lnSpcReduction="10000"/>
          </a:bodyPr>
          <a:lstStyle/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этом году в России будет около 19 миллионов школьников.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связи с этим Путин обратился к правительству и региональным властям с просьбой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определить, сколько необходимо дополнительных школьных мест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Также президент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предложил ежегодно увеличивать число бюджетных мест в вузах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преимущественно в регионах, где не хватает врачей, педагогов, инженеров.</a:t>
            </a: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Отдельно Путин остановился на медицинских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вузах: их ожидают изменения порядка приема. «Предлагаю в новом учебном году существенно изменить порядок приема в вузы по медицинским специальностям. По специальности «Лечебное дело» 70% бюджетных мест станут целевыми, по специальности «Педиатрия» — 75%», — заявил Путин.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дефицитным же направлениям квота на целевой прием может достигнуть 100%, добавил президент. Квоты на целевой прием будут формироваться по заявкам регионов, но они, в свою очередь, должны будут предоставить гарантии трудоустройства будущим выпускникам.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96576C05-299E-47F2-A931-1947405FC0F5}"/>
              </a:ext>
            </a:extLst>
          </p:cNvPr>
          <p:cNvGrpSpPr/>
          <p:nvPr/>
        </p:nvGrpSpPr>
        <p:grpSpPr>
          <a:xfrm>
            <a:off x="8808666" y="5977816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F05C0304-9FED-4066-8627-6BD590894F31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1CA524ED-6864-41B3-94BF-48104255E43D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039057D5-3CE4-43C2-BF2D-1D807B81F73E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487398F5-8385-4201-BABB-BE21EE3D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269675"/>
            <a:ext cx="6309693" cy="49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4ECB3-63F6-4C71-8EA4-F480B9B6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44" y="422984"/>
            <a:ext cx="10509111" cy="14996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Поликлиники отремонтируют на 550 млрд рублей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8F4925-2EC3-4875-B082-3B21924AF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5" y="1725560"/>
            <a:ext cx="7831393" cy="5250428"/>
          </a:xfrm>
        </p:spPr>
        <p:txBody>
          <a:bodyPr>
            <a:noAutofit/>
          </a:bodyPr>
          <a:lstStyle/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Здравоохранение ждут и другие изменения. Так,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 потребовал сконцентрировать усилия именно на первичном звене здравоохранения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так как именно за первичной медико-санитарной помощью люди обращаются чаще всего.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Региональные программы по модернизации первичного звена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здравоохранения должны быть запущены уже летом и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включат в себя масштабный ремонт и переоборудование районных больниц, поликлиник, станций скорой помощи.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решение этих задач дополнительно выделено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550 млрд рублей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Более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90% — это федеральные ресурсы.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 анонсировал переход в этом году на новую систему оплаты труда для сотрудников сферы здравоохранения.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его словам, новая система будет основана на едином для всей страны перечне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надбавок и компенсаций.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Также Путин потребовал от правительства в кратчайшие сроки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отладить работу по доставке больным специализированных иностранных препаратов, которые пока не имеют официального разрешения.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F4A3E23-BB5C-4B6F-B61F-EEC924788F90}"/>
              </a:ext>
            </a:extLst>
          </p:cNvPr>
          <p:cNvGrpSpPr/>
          <p:nvPr/>
        </p:nvGrpSpPr>
        <p:grpSpPr>
          <a:xfrm>
            <a:off x="841444" y="6022061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F059A205-0259-44EA-BED8-56AC4CDBA53D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D0722DE0-D7DC-43D1-B5C8-FE232267CB04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136449F3-17E4-4AE3-AD8B-0A8C1166ECBB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C63609CF-2AEF-45C8-9DE5-90F082DC9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77" b="90000" l="10000" r="90000">
                        <a14:foregroundMark x1="38556" y1="8077" x2="39222" y2="8077"/>
                        <a14:foregroundMark x1="50444" y1="65577" x2="50333" y2="68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236" y="2169185"/>
            <a:ext cx="5982315" cy="34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90074-B926-46BE-8F78-C4564E65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10" y="548640"/>
            <a:ext cx="11330106" cy="14996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Статью об «ОПГ для бизнеса» скорректируют, а регионам вернут часть налогового вычета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FF5B42-0868-4FEC-8161-EDB27182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858297"/>
            <a:ext cx="7551174" cy="4999703"/>
          </a:xfrm>
        </p:spPr>
        <p:txBody>
          <a:bodyPr>
            <a:normAutofit lnSpcReduction="10000"/>
          </a:bodyPr>
          <a:lstStyle/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Путин попросил Госдуму пересмотреть некоторые нормы Уголовного кодекса по «экономическим статьям».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частности, сообщил, что внесены в Госдуму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поправки по применению ст. 210 УК РФ («Организация преступного сообщества или участие в нем») по экономическим составам.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Путин добавил, что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правоохранительные органы «впредь будут обязаны доказать, что организация, компания изначально умышленно создавалась для незаконной цели.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Еще один тезис связан с ростом инвестиций в стране: согласно поручению Путина,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начиная с этого года ежегодный прирост инвестиций должен составлять не менее 5%.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Он также попросил парламент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ускорить принятие пакета законов о защите инвестиций.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При этом президент также поручил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компенсировать регионам 2/3 расходов на предоставление инвестиционных налоговых вычетов.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«Сегодня у субъектов РФ есть право предоставлять так называемый инвестиционный налоговый вычет — трехлетнюю льготу по налогу на прибыль. Но они редко используют эту возможность, потому что региональные бюджеты теряют поступления», — добавил президент.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ru-RU" sz="1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DF2A8A4-6DCE-4726-B3D5-652335A90B43}"/>
              </a:ext>
            </a:extLst>
          </p:cNvPr>
          <p:cNvGrpSpPr/>
          <p:nvPr/>
        </p:nvGrpSpPr>
        <p:grpSpPr>
          <a:xfrm>
            <a:off x="8808666" y="6014392"/>
            <a:ext cx="2698956" cy="589936"/>
            <a:chOff x="7270954" y="5958348"/>
            <a:chExt cx="2698956" cy="589936"/>
          </a:xfrm>
        </p:grpSpPr>
        <p:sp>
          <p:nvSpPr>
            <p:cNvPr id="5" name="Управляющая кнопка: &quot;На главную&quot; 4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ADF8D30B-6AF8-4536-905C-3490D2C26227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Управляющая кнопка: &quot;В начало&quot; 5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A44A77FF-EFDF-4F54-BA32-828E8EF78081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&quot;В конец&quot; 6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80B9C231-35DC-4731-850D-C4ADD64F40A7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1D578A42-24EC-4319-86E2-E7D2AA67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68" y="2260899"/>
            <a:ext cx="3307113" cy="34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089F0-966C-4B64-97FD-9A470A77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6. Интернет всем и каждому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09D456-A3A1-442C-A86B-A89EB4C7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735" y="1873044"/>
            <a:ext cx="7123470" cy="4984956"/>
          </a:xfrm>
        </p:spPr>
        <p:txBody>
          <a:bodyPr>
            <a:normAutofit lnSpcReduction="10000"/>
          </a:bodyPr>
          <a:lstStyle/>
          <a:p>
            <a:pPr indent="450215"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«Россия — одна из немногих стран в мире, где есть свои соцсети, мессенджеры, почтовые и поисковые системы, другие национальные ресурсы», — заметил Путин.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тем он назвал возможность доступа в Сеть жизненно важной необходимостью для граждан страны. В связи с этим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глава государства предложил запустить в России программу под названием «Доступный интернет».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должна обеспечить бесплатный доступ к социально значимым отечественным ресурсам.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пользователя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подключение к таким сайтам будет бесплатным, им не придется платить за трафик.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Как полагает президент,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это станет конкурентным преимуществом России, создаст новые возможности для образования, творчества, общения и для участия людей в жизни страны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считает глава государства.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BF56B07-B1F0-42C5-9403-25E63EF38AF7}"/>
              </a:ext>
            </a:extLst>
          </p:cNvPr>
          <p:cNvGrpSpPr/>
          <p:nvPr/>
        </p:nvGrpSpPr>
        <p:grpSpPr>
          <a:xfrm>
            <a:off x="1514954" y="6095803"/>
            <a:ext cx="2698956" cy="589936"/>
            <a:chOff x="7270954" y="5958348"/>
            <a:chExt cx="2698956" cy="589936"/>
          </a:xfrm>
        </p:grpSpPr>
        <p:sp>
          <p:nvSpPr>
            <p:cNvPr id="7" name="Управляющая кнопка: &quot;На главную&quot; 6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0CE2CA4D-7DD6-4285-AF2E-3D8AC4D4D1AD}"/>
                </a:ext>
              </a:extLst>
            </p:cNvPr>
            <p:cNvSpPr/>
            <p:nvPr/>
          </p:nvSpPr>
          <p:spPr>
            <a:xfrm>
              <a:off x="8273845" y="5958348"/>
              <a:ext cx="693174" cy="589936"/>
            </a:xfrm>
            <a:prstGeom prst="actionButtonHom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Управляющая кнопка: &quot;В начало&quot; 7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xmlns="" id="{2F0D26B1-F034-48D3-AE51-600B1D60640B}"/>
                </a:ext>
              </a:extLst>
            </p:cNvPr>
            <p:cNvSpPr/>
            <p:nvPr/>
          </p:nvSpPr>
          <p:spPr>
            <a:xfrm>
              <a:off x="7270954" y="6073975"/>
              <a:ext cx="796413" cy="358681"/>
            </a:xfrm>
            <a:prstGeom prst="actionButtonBeginning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&quot;В конец&quot; 8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xmlns="" id="{9BA848DF-EA22-4204-AFD5-7A8FE2DB4B9F}"/>
                </a:ext>
              </a:extLst>
            </p:cNvPr>
            <p:cNvSpPr/>
            <p:nvPr/>
          </p:nvSpPr>
          <p:spPr>
            <a:xfrm>
              <a:off x="9173497" y="6108191"/>
              <a:ext cx="796413" cy="358681"/>
            </a:xfrm>
            <a:prstGeom prst="actionButtonEn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DDFE0B9-2CE6-41BA-9454-27004613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6" b="90000" l="10000" r="90000">
                        <a14:foregroundMark x1="47667" y1="8846" x2="52889" y2="11731"/>
                        <a14:foregroundMark x1="62556" y1="50192" x2="65444" y2="5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890" y="1873044"/>
            <a:ext cx="7123470" cy="41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500</TotalTime>
  <Words>1595</Words>
  <Application>Microsoft Office PowerPoint</Application>
  <PresentationFormat>Произвольный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Интеграл</vt:lpstr>
      <vt:lpstr>«ПОСЛАНИЕ ПРЕЗИДЕНТА РОССИЙСКОЙ ФЕДЕРАЦИИ ФЕДЕРАЛЬНОМУ СОБРАНИЮ 2020»</vt:lpstr>
      <vt:lpstr>Оглавление </vt:lpstr>
      <vt:lpstr>Содержание</vt:lpstr>
      <vt:lpstr>1. О программе материнского капитала и поддержке семей</vt:lpstr>
      <vt:lpstr>2. Выплаты — родителям, горячее питание — школьникам, доплаты — классным руководителям</vt:lpstr>
      <vt:lpstr>3. Больше мест в школах и вузах</vt:lpstr>
      <vt:lpstr>4. Поликлиники отремонтируют на 550 млрд рублей</vt:lpstr>
      <vt:lpstr>5. Статью об «ОПГ для бизнеса» скорректируют, а регионам вернут часть налогового вычета</vt:lpstr>
      <vt:lpstr>6. Интернет всем и каждому</vt:lpstr>
      <vt:lpstr>7. Новой Конституции не будет, но…</vt:lpstr>
      <vt:lpstr>8. Возрастет роль парламента, а премьера утвердит Госдума</vt:lpstr>
      <vt:lpstr>8. Возрастет роль парламента, а премьера утвердит Госдума</vt:lpstr>
      <vt:lpstr>9. Требования к чиновникам закрепят в Конституции</vt:lpstr>
      <vt:lpstr>10. Поправки в Конституцию вынесут на голосование</vt:lpstr>
      <vt:lpstr>вывод</vt:lpstr>
      <vt:lpstr>«ПОСЛАНИЕ ПРЕЗИДЕНТА РОССИЙСКОЙ ФЕДЕРАЦИИ ФЕДЕРАЛЬНОМУ СОБРАНИЮ 2020»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2020-11-13T15:14:32Z</dcterms:created>
  <dcterms:modified xsi:type="dcterms:W3CDTF">2021-08-27T13:16:55Z</dcterms:modified>
</cp:coreProperties>
</file>