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62" r:id="rId5"/>
    <p:sldId id="259" r:id="rId6"/>
    <p:sldId id="277" r:id="rId7"/>
    <p:sldId id="260" r:id="rId8"/>
    <p:sldId id="261" r:id="rId9"/>
    <p:sldId id="264" r:id="rId10"/>
    <p:sldId id="263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-5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5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2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8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0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8550312-CD2A-46A3-87FF-063302C1393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91900B2-278A-4C70-88A2-A2AA357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3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F94E1D80-22AF-4499-AFA6-19A9C3FF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colorTemperature colorTemp="4258"/>
                    </a14:imgEffect>
                    <a14:imgEffect>
                      <a14:saturation sat="300000"/>
                    </a14:imgEffect>
                    <a14:imgEffect>
                      <a14:brightnessContrast bright="1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69836"/>
          </a:xfrm>
          <a:prstGeom prst="rect">
            <a:avLst/>
          </a:prstGeom>
          <a:noFill/>
          <a:effectLst>
            <a:glow rad="508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DFC58-DAF3-48A1-875C-4621FC11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269" y="2200454"/>
            <a:ext cx="10597462" cy="16463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обязательного медицинского страхования в Российской Федерации»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="" xmlns:a16="http://schemas.microsoft.com/office/drawing/2014/main" id="{11C4F37A-81CA-40D0-B96F-BF5A1A5A0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269" y="5154191"/>
            <a:ext cx="6548928" cy="1182893"/>
          </a:xfrm>
        </p:spPr>
        <p:txBody>
          <a:bodyPr>
            <a:normAutofit/>
          </a:bodyPr>
          <a:lstStyle/>
          <a:p>
            <a:pPr algn="l">
              <a:tabLst>
                <a:tab pos="176213" algn="l"/>
              </a:tabLst>
            </a:pPr>
            <a:r>
              <a:rPr lang="ru-RU" sz="20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Подготовила: Ровенская А. </a:t>
            </a:r>
          </a:p>
          <a:p>
            <a:pPr algn="l"/>
            <a:r>
              <a:rPr lang="ru-RU" sz="2000" b="1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Дисциплина</a:t>
            </a:r>
            <a:r>
              <a:rPr lang="ru-RU" sz="20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Финансы, денежное обращение и кредит</a:t>
            </a:r>
          </a:p>
          <a:p>
            <a:pPr algn="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C0C026-FF1D-4225-BE5C-E485B97E1F93}"/>
              </a:ext>
            </a:extLst>
          </p:cNvPr>
          <p:cNvSpPr txBox="1"/>
          <p:nvPr/>
        </p:nvSpPr>
        <p:spPr>
          <a:xfrm>
            <a:off x="0" y="284619"/>
            <a:ext cx="121920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высшего образования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ПРЕЗИДЕНТЕ РОССИЙСКОЙ ФЕДЕРАЦИИ»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СРЕДНЕРУССКИЙ ИНСТИТУТ УПРАВЛЕНИЯ – ФИЛИАЛ</a:t>
            </a:r>
            <a:endParaRPr lang="ru-RU" sz="2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8870BA0A-EDC0-460E-815F-B9D413B01148}"/>
              </a:ext>
            </a:extLst>
          </p:cNvPr>
          <p:cNvGrpSpPr/>
          <p:nvPr/>
        </p:nvGrpSpPr>
        <p:grpSpPr>
          <a:xfrm>
            <a:off x="8887062" y="5485399"/>
            <a:ext cx="2507669" cy="520476"/>
            <a:chOff x="4836586" y="6017342"/>
            <a:chExt cx="2833018" cy="634181"/>
          </a:xfrm>
        </p:grpSpPr>
        <p:sp>
          <p:nvSpPr>
            <p:cNvPr id="19" name="Управляющая кнопка: &quot;На главную&quot; 18">
              <a:hlinkClick r:id="rId4" action="ppaction://hlinksldjump" highlightClick="1"/>
              <a:extLst>
                <a:ext uri="{FF2B5EF4-FFF2-40B4-BE49-F238E27FC236}">
                  <a16:creationId xmlns="" xmlns:a16="http://schemas.microsoft.com/office/drawing/2014/main" id="{21DAF34A-6F69-4F88-A9D3-805F188754A5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FA437CF4-2F00-498C-9E57-9D3C2C717497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Управляющая кнопка: &quot;Вперед&quot; или &quot;Следующий&quot; 20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5AF5A4B6-2742-47BA-A9D6-07ABC77243AB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7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3958C-984D-43CC-AA15-5A128AC2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Основы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05EF7D-8EBA-48BC-AC7B-706CF0F0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39" y="2084832"/>
            <a:ext cx="5878626" cy="4981903"/>
          </a:xfrm>
        </p:spPr>
        <p:txBody>
          <a:bodyPr>
            <a:normAutofit/>
          </a:bodyPr>
          <a:lstStyle/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 получение медицинских услуг, соответствующих по объему и качеству условиям договора, независимо от размера фактически выплаченного страхового взноса;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6) предъявление иска страхователю, страховой медицинской организации, медицинскому учреждению, в том числе на материальное возмещение причиненного по их вине ущерба, независимо от того, предусмотрено это или нет в договоре медицинского страхования;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7) возвратность части страховых взносов при добровольном медицинском страховании, если это определено условиями договора.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8758C28-6107-4923-A110-7A566CF7C2B4}"/>
              </a:ext>
            </a:extLst>
          </p:cNvPr>
          <p:cNvGrpSpPr/>
          <p:nvPr/>
        </p:nvGrpSpPr>
        <p:grpSpPr>
          <a:xfrm>
            <a:off x="7859285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7FAD6BCB-96AB-4D4A-80CC-395BFE63975E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895CDE42-52B5-4B67-86C9-8ECF61FED2ED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FC5B10B5-994D-4A55-A763-F632C01672CC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6388" name="Picture 4">
            <a:extLst>
              <a:ext uri="{FF2B5EF4-FFF2-40B4-BE49-F238E27FC236}">
                <a16:creationId xmlns="" xmlns:a16="http://schemas.microsoft.com/office/drawing/2014/main" id="{B5DD4446-DC8A-498F-8E08-6E4F6541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1946787"/>
            <a:ext cx="5165787" cy="342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8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89F83-38A7-4FBD-B8CB-637EEC03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Источник финансирования медицинского страхования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60D39B-0FB5-4F93-B346-AF62CD7D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82814"/>
            <a:ext cx="5595403" cy="4023360"/>
          </a:xfrm>
        </p:spPr>
        <p:txBody>
          <a:bodyPr>
            <a:normAutofit/>
          </a:bodyPr>
          <a:lstStyle/>
          <a:p>
            <a:pPr indent="450215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Аккумулятором денежных средств в системе ОМС является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фонд обязательного медицинского страхования (ФОМС). </a:t>
            </a:r>
          </a:p>
          <a:p>
            <a:pPr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Ц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ель фонда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обеспечение всех лиц, участвующих в страховании, необходимой лечебной и лекарственной помощью. </a:t>
            </a:r>
          </a:p>
          <a:p>
            <a:pPr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ACF005-1100-4187-B298-25A1AFF92163}"/>
              </a:ext>
            </a:extLst>
          </p:cNvPr>
          <p:cNvSpPr txBox="1"/>
          <p:nvPr/>
        </p:nvSpPr>
        <p:spPr>
          <a:xfrm>
            <a:off x="6489290" y="5735450"/>
            <a:ext cx="5379093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платежи осуществляются лишь в федеральный ФОМС по основной ставке 5,1%.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7ED45B7C-8156-4186-846F-787ED92C8E85}"/>
              </a:ext>
            </a:extLst>
          </p:cNvPr>
          <p:cNvGrpSpPr/>
          <p:nvPr/>
        </p:nvGrpSpPr>
        <p:grpSpPr>
          <a:xfrm>
            <a:off x="1695400" y="6012546"/>
            <a:ext cx="2507669" cy="520476"/>
            <a:chOff x="4836586" y="6017342"/>
            <a:chExt cx="2833018" cy="634181"/>
          </a:xfrm>
        </p:grpSpPr>
        <p:sp>
          <p:nvSpPr>
            <p:cNvPr id="9" name="Управляющая кнопка: &quot;На главную&quot; 8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E8716434-A8D3-4CA7-9BF9-162C46A8DFA8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&quot;Назад&quot; или &quot;Предыдущий&quot; 9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56B73CB4-6BD3-4458-A5E6-D993C7F2B152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Управляющая кнопка: &quot;Вперед&quot; или &quot;Следующий&quot; 10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3FDCCB99-5A5F-4165-90DB-4041EDFB8B80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730E8D5F-9A7A-45AC-84E9-51BB7DCD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482814"/>
            <a:ext cx="5847012" cy="27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2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89F83-38A7-4FBD-B8CB-637EEC03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Источник финансирования медицинского страхования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0BA7D7-11F7-4628-843F-E1562622A9D2}"/>
              </a:ext>
            </a:extLst>
          </p:cNvPr>
          <p:cNvSpPr txBox="1"/>
          <p:nvPr/>
        </p:nvSpPr>
        <p:spPr>
          <a:xfrm>
            <a:off x="442452" y="2547932"/>
            <a:ext cx="6150077" cy="320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средств происходит за счет следующих источников: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DCEC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Взносы в ФОМС работодателей за своих работников;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DCEC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в виде фиксированных платежей от ИП и самозанятых лиц;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DCEC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из бюджетов субъектов РФ за неработающих.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594E698-C7CC-458E-B458-65DD9FE3DC42}"/>
              </a:ext>
            </a:extLst>
          </p:cNvPr>
          <p:cNvGrpSpPr/>
          <p:nvPr/>
        </p:nvGrpSpPr>
        <p:grpSpPr>
          <a:xfrm>
            <a:off x="8236531" y="6012546"/>
            <a:ext cx="2507669" cy="520476"/>
            <a:chOff x="4836586" y="6017342"/>
            <a:chExt cx="2833018" cy="634181"/>
          </a:xfrm>
        </p:grpSpPr>
        <p:sp>
          <p:nvSpPr>
            <p:cNvPr id="8" name="Управляющая кнопка: &quot;На главную&quot; 7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C640A079-9AEF-4F68-9DC8-5CCD7B239E77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&quot;Назад&quot; или &quot;Предыдущий&quot; 8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CAE98B6C-CA4B-4808-83E9-DB5F054FA14B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Управляющая кнопка: &quot;Вперед&quot; или &quot;Следующий&quot; 9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2AE862E1-7892-42D0-B65D-03937EDDB9B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26ED9E01-D9A8-4202-A512-3B67BFE1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13" y="2244835"/>
            <a:ext cx="3428214" cy="33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EF6B8-BBA1-4709-8991-354745AA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966A44-9D2A-44E7-A92C-5E280705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961" y="2583033"/>
            <a:ext cx="7152968" cy="4127484"/>
          </a:xfrm>
        </p:spPr>
        <p:txBody>
          <a:bodyPr>
            <a:norm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Страхователями по ОМС,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уплачивающими страховые взносы, являются следующие лица: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неработающего населения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(пенсионеров, детей, учащихся и студентов дневных форм обучения) – органы исполнительной власти субъектов РФ и органы местного самоуправления;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510A042-DE61-4C6B-84B8-057E93EAE9FD}"/>
              </a:ext>
            </a:extLst>
          </p:cNvPr>
          <p:cNvGrpSpPr/>
          <p:nvPr/>
        </p:nvGrpSpPr>
        <p:grpSpPr>
          <a:xfrm>
            <a:off x="1297193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B19C116A-54E1-47E2-B16A-7B8937293CF0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A73B9F4B-222A-4A98-98C9-772B2713746B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990B4141-2F86-4D23-8E43-254FF54EB5F1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CC02E95A-C6C8-417B-BB8D-DFE58649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6" y="2433484"/>
            <a:ext cx="4197620" cy="291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9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EF6B8-BBA1-4709-8991-354745AA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966A44-9D2A-44E7-A92C-5E280705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2445578"/>
            <a:ext cx="7146478" cy="4655182"/>
          </a:xfrm>
        </p:spPr>
        <p:txBody>
          <a:bodyPr>
            <a:norm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работающего населения: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 организации и индивидуальные предприниматели, являющиеся работодателями;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 частные нотариусы, адвокаты;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в) физические лица, заключившие трудовые договоры с работниками, а также выплачивающие по договорам гражданско-правового характера вознаграждения, на которые в соответствии с законодательством РФ начисляются налоги в части, подлежащей зачислению в фонды обязательного медицинского страхования.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E12D9B-CD8B-46C6-BA6A-A149A3BA5DCC}"/>
              </a:ext>
            </a:extLst>
          </p:cNvPr>
          <p:cNvGrpSpPr/>
          <p:nvPr/>
        </p:nvGrpSpPr>
        <p:grpSpPr>
          <a:xfrm>
            <a:off x="8405916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D154CB13-0053-4830-88C2-7E1CBEBCA570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FCB79046-6271-47AD-82D8-7946B229C791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2DA76D93-EA31-45F1-9931-CFB1458D06B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1753E498-EA68-4D84-8BF3-390C67AB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53" y="2560099"/>
            <a:ext cx="4021394" cy="279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9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6E6-FDAE-412E-B116-B164FB4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4ED18-D6E9-49CD-8135-9799DD67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941" y="2084832"/>
            <a:ext cx="6459793" cy="4773168"/>
          </a:xfrm>
        </p:spPr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 указанные категории страхователей обязаны: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заключать договор обязательного медицинского страхования со страховой медицинской организацией;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вносить страховые взносы в порядке, установленном Законом и договором медицинского страхования;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 в пределах своей компетенции принимать меры по устранению неблагоприятных факторов воздействия на здоровье граждан;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526C88D-D302-4C5F-8A1B-64372789753D}"/>
              </a:ext>
            </a:extLst>
          </p:cNvPr>
          <p:cNvGrpSpPr/>
          <p:nvPr/>
        </p:nvGrpSpPr>
        <p:grpSpPr>
          <a:xfrm>
            <a:off x="1308255" y="6012546"/>
            <a:ext cx="2507669" cy="520476"/>
            <a:chOff x="4836586" y="6017342"/>
            <a:chExt cx="2833018" cy="634181"/>
          </a:xfrm>
        </p:grpSpPr>
        <p:sp>
          <p:nvSpPr>
            <p:cNvPr id="7" name="Управляющая кнопка: &quot;На главную&quot; 6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14679742-E148-455F-A542-B083258FC303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Назад&quot; или &quot;Предыдущий&quot; 7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AA0A67BD-B4C6-4ABC-AF71-F8391F995A4B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&quot;Вперед&quot; или &quot;Следующий&quot; 8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404EAD66-E06D-4E47-B8B6-006550B08959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FEACDA54-E0C4-4C15-AA8D-FCE726F1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7" y="2300747"/>
            <a:ext cx="4587151" cy="305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6E6-FDAE-412E-B116-B164FB4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4ED18-D6E9-49CD-8135-9799DD67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05" y="2386585"/>
            <a:ext cx="6792517" cy="4773168"/>
          </a:xfrm>
        </p:spPr>
        <p:txBody>
          <a:bodyPr>
            <a:normAutofit/>
          </a:bodyPr>
          <a:lstStyle/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 представлять страховой медицинской организации информацию о показателях здоровья контингента, подлежащего страхованию;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 зарегистрироваться в качестве страхователя в территориальном фонде обязательного медицинского страхования в порядке, установленном ст. 9.1 Закона РФ «О медицинском страховании граждан в РФ».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8479913-FAAA-49D4-8839-155E93554BA1}"/>
              </a:ext>
            </a:extLst>
          </p:cNvPr>
          <p:cNvGrpSpPr/>
          <p:nvPr/>
        </p:nvGrpSpPr>
        <p:grpSpPr>
          <a:xfrm>
            <a:off x="8391167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51132DDE-49AE-4BB6-806B-051789FB91A9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889F1F4E-8AAF-48DC-A4E3-826735896247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64BBAC73-3FAB-459C-AB28-AC43F15B9E29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E40F8772-46E3-4B48-9301-BF13EDCE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57" y="2386585"/>
            <a:ext cx="4344249" cy="289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7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6E6-FDAE-412E-B116-B164FB4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4654ADA-027C-47E0-9E21-AA82FA02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418736"/>
            <a:ext cx="6533536" cy="4023360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задачей страховой медицинской организации, которая занимается осуществлением обязательного медицинского страхования, является: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оплата медицинской помощи, предоставляемой населению в соответствии с территориальной программой обязательного медицинского страхования и договорами обязательного медицинского страхования;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контроль за объемом и качеством медицинских услуг («Положение о страховых медицинских организациях, осуществляющих обязательное медицинское страхование».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854EDFB-D7BE-468D-8E21-B66AF3EE7206}"/>
              </a:ext>
            </a:extLst>
          </p:cNvPr>
          <p:cNvGrpSpPr/>
          <p:nvPr/>
        </p:nvGrpSpPr>
        <p:grpSpPr>
          <a:xfrm>
            <a:off x="1024128" y="5752308"/>
            <a:ext cx="2507669" cy="520476"/>
            <a:chOff x="4836586" y="6017342"/>
            <a:chExt cx="2833018" cy="634181"/>
          </a:xfrm>
        </p:grpSpPr>
        <p:sp>
          <p:nvSpPr>
            <p:cNvPr id="9" name="Управляющая кнопка: &quot;На главную&quot; 8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65447A73-C5D1-4720-B267-A6DA80E668CD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&quot;Назад&quot; или &quot;Предыдущий&quot; 9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A281BE78-C0E4-478D-B843-D3FB19F59B59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Управляющая кнопка: &quot;Вперед&quot; или &quot;Следующий&quot; 10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783FB6AF-F5F4-40BF-A926-BB3E6C204FD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689FDD6C-1F55-4F9B-9042-E3F8648F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9" y="2418736"/>
            <a:ext cx="3931330" cy="24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6E6-FDAE-412E-B116-B164FB4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F4B519-A0A0-48D0-857D-5F05A41D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8" y="2084832"/>
            <a:ext cx="7293963" cy="4773168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медицинская организация имеет право: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свободно выбирать медицинские учреждения для оказания медицинской помощи и услуг по договорам медицинского страхования;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участвовать в аккредитации медицинских учреждений;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 устанавливать размер страховых взносов по добровольному медицинскому страхованию;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 принимать участие в определении тарифов на медицинские услуги;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 предъявлять в судебном порядке иск медицинскому учреждению или (и) медицинскому работнику на материальное возмещение физического или морального ущерба, причиненного застрахованному по их вине.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5D2A87F4-DC79-484C-A9F0-E5918CF73932}"/>
              </a:ext>
            </a:extLst>
          </p:cNvPr>
          <p:cNvGrpSpPr/>
          <p:nvPr/>
        </p:nvGrpSpPr>
        <p:grpSpPr>
          <a:xfrm>
            <a:off x="8700884" y="6012546"/>
            <a:ext cx="2507669" cy="520476"/>
            <a:chOff x="4836586" y="6017342"/>
            <a:chExt cx="2833018" cy="634181"/>
          </a:xfrm>
        </p:grpSpPr>
        <p:sp>
          <p:nvSpPr>
            <p:cNvPr id="7" name="Управляющая кнопка: &quot;На главную&quot; 6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DD959B64-21E6-4610-B146-C8DC558826C7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Назад&quot; или &quot;Предыдущий&quot; 7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C51AFBBA-B80D-4F90-B3FF-9052F8024FF1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&quot;Вперед&quot; или &quot;Следующий&quot; 8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69AF60DE-48FA-4CA5-A666-0D6A4815FD17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32E90701-397A-41A1-A51C-F3F9A97F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6" b="96795" l="8000" r="93222">
                        <a14:foregroundMark x1="47889" y1="2949" x2="42667" y2="6923"/>
                        <a14:foregroundMark x1="42667" y1="6923" x2="42889" y2="9872"/>
                        <a14:foregroundMark x1="49556" y1="2564" x2="50333" y2="4744"/>
                        <a14:foregroundMark x1="8222" y1="64744" x2="8000" y2="73974"/>
                        <a14:foregroundMark x1="36556" y1="85128" x2="57778" y2="87949"/>
                        <a14:foregroundMark x1="35444" y1="91154" x2="53667" y2="92436"/>
                        <a14:foregroundMark x1="39111" y1="89872" x2="39111" y2="87564"/>
                        <a14:foregroundMark x1="35444" y1="89231" x2="56222" y2="89231"/>
                        <a14:foregroundMark x1="56222" y1="89231" x2="52556" y2="95000"/>
                        <a14:foregroundMark x1="52556" y1="95000" x2="33889" y2="93077"/>
                        <a14:foregroundMark x1="33889" y1="93077" x2="34111" y2="86154"/>
                        <a14:foregroundMark x1="34111" y1="86154" x2="28000" y2="88718"/>
                        <a14:foregroundMark x1="28000" y1="88718" x2="25111" y2="95000"/>
                        <a14:foregroundMark x1="25111" y1="95000" x2="31222" y2="94231"/>
                        <a14:foregroundMark x1="31222" y1="94231" x2="34889" y2="88205"/>
                        <a14:foregroundMark x1="34889" y1="88205" x2="28000" y2="90897"/>
                        <a14:foregroundMark x1="28000" y1="90897" x2="22000" y2="88590"/>
                        <a14:foregroundMark x1="22000" y1="88590" x2="22333" y2="79103"/>
                        <a14:foregroundMark x1="25333" y1="92949" x2="29222" y2="95000"/>
                        <a14:foregroundMark x1="59667" y1="84103" x2="60222" y2="93590"/>
                        <a14:foregroundMark x1="60889" y1="91410" x2="59222" y2="94359"/>
                        <a14:foregroundMark x1="85778" y1="38077" x2="89667" y2="37436"/>
                        <a14:foregroundMark x1="90778" y1="46282" x2="91333" y2="51410"/>
                        <a14:foregroundMark x1="84000" y1="45641" x2="84444" y2="52051"/>
                        <a14:foregroundMark x1="73444" y1="85385" x2="73444" y2="93590"/>
                        <a14:foregroundMark x1="72111" y1="91154" x2="67667" y2="85769"/>
                        <a14:foregroundMark x1="67667" y1="85769" x2="67444" y2="85128"/>
                        <a14:foregroundMark x1="66000" y1="91026" x2="60889" y2="91154"/>
                        <a14:foregroundMark x1="60889" y1="91795" x2="59222" y2="94231"/>
                        <a14:foregroundMark x1="56667" y1="95641" x2="52333" y2="95641"/>
                        <a14:foregroundMark x1="65778" y1="96795" x2="70222" y2="92308"/>
                        <a14:foregroundMark x1="70222" y1="96538" x2="65000" y2="92949"/>
                        <a14:foregroundMark x1="65000" y1="92949" x2="64667" y2="92436"/>
                        <a14:foregroundMark x1="93222" y1="83846" x2="93000" y2="86667"/>
                        <a14:backgroundMark x1="86667" y1="49231" x2="88667" y2="47949"/>
                        <a14:backgroundMark x1="70444" y1="95513" x2="71556" y2="93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81" y="2287136"/>
            <a:ext cx="39568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7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6E6-FDAE-412E-B116-B164FB4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Субъекты обязательного медицинского страхования, их правовой статус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A156E11-A552-4BE8-A3F8-5CE805B7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690" y="2551470"/>
            <a:ext cx="6674530" cy="4023360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медицинская организация обязана: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осуществлять деятельность по обязательному медицинскому страхованию на некоммерческой основе;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заключать договоры с медицинскими учреждениями на оказание медицинской помощи застрахованным по обязательному медицинскому страхованию;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 добросовестно выполнять все условия заключенных договоров;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 создавать в установленном порядке страховые резервы;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 защищать интересы застрахованных.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9E87DF8-0C55-43B5-B6CE-DBE9A55CB0AB}"/>
              </a:ext>
            </a:extLst>
          </p:cNvPr>
          <p:cNvGrpSpPr/>
          <p:nvPr/>
        </p:nvGrpSpPr>
        <p:grpSpPr>
          <a:xfrm>
            <a:off x="1577413" y="6012546"/>
            <a:ext cx="2507669" cy="520476"/>
            <a:chOff x="4836586" y="6017342"/>
            <a:chExt cx="2833018" cy="634181"/>
          </a:xfrm>
        </p:grpSpPr>
        <p:sp>
          <p:nvSpPr>
            <p:cNvPr id="7" name="Управляющая кнопка: &quot;На главную&quot; 6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3AC6C842-6ADC-4D47-B95C-80CBE6B06DA9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Назад&quot; или &quot;Предыдущий&quot; 7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F4B3DA18-22D3-4DEF-AC37-5BABC31A8EF1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&quot;Вперед&quot; или &quot;Следующий&quot; 8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681475EE-535B-4571-9838-7FCF166FC7CA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5FC79C31-D196-450F-A699-FCCD51E9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" y="2551470"/>
            <a:ext cx="4247130" cy="27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093DA-2521-40DD-A81B-559C505A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Оглавление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991D6AAA-4FD6-405C-A163-3FED3E67A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2284" y="1729842"/>
            <a:ext cx="1173971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97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ОМС – это ? 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Застрахованное лицо – это ?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46DCEC"/>
              </a:buClr>
              <a:buSzTx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Статья 41 Конституции Российской Федерации</a:t>
            </a:r>
            <a:endParaRPr lang="ru-RU" altLang="ru-RU" sz="28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46DCEC"/>
              </a:buClr>
              <a:buSzTx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Что включает в себя бесплатная медицинская помощь?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Основы ОМС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Источник финансирования медицинского страхования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Субъекты обязательного медицинского страхования, их правовой статус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Договор обязательного медицинского страхования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Полис ОМС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DCEC"/>
              </a:buClr>
              <a:buSzTx/>
              <a:buFont typeface="+mj-lt"/>
              <a:buAutoNum type="arabicPeriod"/>
              <a:tabLst>
                <a:tab pos="6797675" algn="r"/>
              </a:tabLst>
            </a:pP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Вывод</a:t>
            </a:r>
            <a:r>
              <a:rPr kumimoji="0" lang="ru-RU" altLang="ru-RU" sz="28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hlinkClick r:id="rId11" action="ppaction://hlinksldjump"/>
              </a:rPr>
              <a:t> </a:t>
            </a:r>
            <a:endParaRPr kumimoji="0" lang="ru-RU" altLang="ru-RU" sz="28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52723C2-30A4-4133-AF2B-DAD349597782}"/>
              </a:ext>
            </a:extLst>
          </p:cNvPr>
          <p:cNvGrpSpPr/>
          <p:nvPr/>
        </p:nvGrpSpPr>
        <p:grpSpPr>
          <a:xfrm>
            <a:off x="4616244" y="6131047"/>
            <a:ext cx="2507669" cy="520476"/>
            <a:chOff x="4836586" y="6017342"/>
            <a:chExt cx="2833018" cy="634181"/>
          </a:xfrm>
        </p:grpSpPr>
        <p:sp>
          <p:nvSpPr>
            <p:cNvPr id="6" name="Управляющая кнопка: &quot;На главную&quot; 5">
              <a:hlinkClick r:id="" action="ppaction://hlinkshowjump?jump=firstslide" highlightClick="1"/>
              <a:extLst>
                <a:ext uri="{FF2B5EF4-FFF2-40B4-BE49-F238E27FC236}">
                  <a16:creationId xmlns="" xmlns:a16="http://schemas.microsoft.com/office/drawing/2014/main" id="{90DE359F-4202-4D42-A18B-3F6F45D6A3F3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Назад&quot; или &quot;Предыдущий&quot; 6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45EC3893-A44F-4556-9E44-50DE0B275433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Управляющая кнопка: &quot;Вперед&quot; или &quot;Следующий&quot; 7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6D401E66-6772-4ACC-A975-7853C3E145BA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FDA48F71-3F5D-4F4A-8205-99DA1C33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68" y="0"/>
            <a:ext cx="4911213" cy="62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0231C-6FC5-4DBE-94E4-D2006BC5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Договор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F4D923-4FF9-4676-A2A4-0A2AD7FEA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2" y="2278919"/>
            <a:ext cx="6799006" cy="428411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 обязательного медицинского страхования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соглашение между страхователем и страховой медицинской организацией, в соответствии с которым последняя обязуется организовать и финансировать предоставление застрахованному контингенту медицинской помощи определенного объема и качества или иных услуг по программам обязательного медицинского страхования и добровольного медицинского страхования.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2F3080B-2078-4098-90E3-1F8E09D1ADD0}"/>
              </a:ext>
            </a:extLst>
          </p:cNvPr>
          <p:cNvGrpSpPr/>
          <p:nvPr/>
        </p:nvGrpSpPr>
        <p:grpSpPr>
          <a:xfrm>
            <a:off x="8479657" y="5819002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3" action="ppaction://hlinksldjump" highlightClick="1"/>
              <a:extLst>
                <a:ext uri="{FF2B5EF4-FFF2-40B4-BE49-F238E27FC236}">
                  <a16:creationId xmlns="" xmlns:a16="http://schemas.microsoft.com/office/drawing/2014/main" id="{0F8D07B2-B929-42C4-BF1A-6455EA64CA66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CB8E44EA-112B-4AE3-8CC2-07063D0C5572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F8C9E99E-10D2-4E9C-9F05-2F57F3A71193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95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5842F1-76E5-4DBB-ABE5-86A2642F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Договор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E2E938-8AC3-4841-8BDC-FA344764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883" y="2060645"/>
            <a:ext cx="6341807" cy="4478200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 медицинского страхования должен содержать: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наименование сторон;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сроки действия договора;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 численность застрахованных;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 размер, сроки и порядок внесения страховых взносов;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 перечень медицинских услуг, соответствующих программам обязательного или добровольного медицинского страхования;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6) права, обязанности, ответственность сторон и иные, не противоречащие законодательству РФ условия.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5AD1934-C2CB-4542-B88E-E78F216B517A}"/>
              </a:ext>
            </a:extLst>
          </p:cNvPr>
          <p:cNvGrpSpPr/>
          <p:nvPr/>
        </p:nvGrpSpPr>
        <p:grpSpPr>
          <a:xfrm>
            <a:off x="1592162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8FB1C19F-CA36-4E35-9605-1A7F9D38CCA0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1059CA0F-66FE-4E22-A5B0-0393EDBA7B5C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E567F554-0DAE-49AB-BFE7-12BD7CC367C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463D7E15-3478-4120-973E-7B11C60C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2625" l="10000" r="90000">
                        <a14:foregroundMark x1="41304" y1="8375" x2="47500" y2="7250"/>
                        <a14:foregroundMark x1="47500" y1="7250" x2="62283" y2="8625"/>
                        <a14:foregroundMark x1="62283" y1="8625" x2="68152" y2="12625"/>
                        <a14:foregroundMark x1="68152" y1="12625" x2="79457" y2="24375"/>
                        <a14:foregroundMark x1="79457" y1="24375" x2="83913" y2="39500"/>
                        <a14:foregroundMark x1="83913" y1="39500" x2="75761" y2="70250"/>
                        <a14:foregroundMark x1="75761" y1="70250" x2="71957" y2="75750"/>
                        <a14:foregroundMark x1="71957" y1="75750" x2="65652" y2="79500"/>
                        <a14:foregroundMark x1="65652" y1="79500" x2="58152" y2="91000"/>
                        <a14:foregroundMark x1="58152" y1="91000" x2="51413" y2="92625"/>
                        <a14:foregroundMark x1="51413" y1="92625" x2="38587" y2="88625"/>
                        <a14:foregroundMark x1="38587" y1="88625" x2="33152" y2="82875"/>
                        <a14:foregroundMark x1="33152" y1="82875" x2="21630" y2="74875"/>
                        <a14:foregroundMark x1="21630" y1="74875" x2="13152" y2="53875"/>
                        <a14:foregroundMark x1="13152" y1="53875" x2="12283" y2="45875"/>
                        <a14:foregroundMark x1="12283" y1="45875" x2="16848" y2="34375"/>
                        <a14:foregroundMark x1="15761" y1="64500" x2="17283" y2="71750"/>
                        <a14:foregroundMark x1="17283" y1="71750" x2="22065" y2="77625"/>
                        <a14:foregroundMark x1="22065" y1="77625" x2="25435" y2="80000"/>
                        <a14:foregroundMark x1="17826" y1="71625" x2="15000" y2="65500"/>
                        <a14:foregroundMark x1="15000" y1="65500" x2="14783" y2="64250"/>
                        <a14:foregroundMark x1="80000" y1="76125" x2="76196" y2="81625"/>
                        <a14:foregroundMark x1="76196" y1="81625" x2="70000" y2="85750"/>
                        <a14:foregroundMark x1="43804" y1="6875" x2="49891" y2="6500"/>
                        <a14:foregroundMark x1="49891" y1="6500" x2="60000" y2="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0" y="1493048"/>
            <a:ext cx="5149931" cy="44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3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EA5039-12F8-4E97-A604-F7097286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Полис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FC102D-9BB5-4ED7-B931-26EED78D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51" y="2084832"/>
            <a:ext cx="7043239" cy="4404458"/>
          </a:xfrm>
        </p:spPr>
        <p:txBody>
          <a:bodyPr>
            <a:normAutofit fontScale="92500" lnSpcReduction="10000"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полиса ОМС дает некоторые права своим владельцам.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документа становятся доступны следующие виды медицинской помощи:</a:t>
            </a:r>
            <a:endParaRPr lang="ru-RU" sz="2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Экстренное оказание медицинских услуг;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Амбулаторное лечение в поликлиниках, в том числе диагностические процедуры и диспансеризация, при этом бесплатное обеспечение лекарственными препаратами в этом случае, как правило, не предусмотрено;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Стационарное лечение, включающее в себя и экстренную госпитализацию в целях сохранения здоровья, в том числе и при родах и обострении хронических заболеваний.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96BD517-A449-4AE9-A9CB-B5C486AF45F9}"/>
              </a:ext>
            </a:extLst>
          </p:cNvPr>
          <p:cNvGrpSpPr/>
          <p:nvPr/>
        </p:nvGrpSpPr>
        <p:grpSpPr>
          <a:xfrm>
            <a:off x="8420664" y="5968814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8CF45FE5-89A7-4C96-8165-18ACCEC88B0D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8F90F8EE-31B0-4AC1-8BDA-A97FB06C2F6B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CFB14C34-787D-4927-9715-BE6FA7D1CFA7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24FEF6A-5A3A-4620-84C6-18407354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13" y="1335024"/>
            <a:ext cx="4168835" cy="358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7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BFEC9E-6505-487C-89AC-30ADD5F1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4D0039-1804-4C35-8844-2E215118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484" y="1989186"/>
            <a:ext cx="9040761" cy="4023360"/>
          </a:xfrm>
        </p:spPr>
        <p:txBody>
          <a:bodyPr>
            <a:normAutofit/>
          </a:bodyPr>
          <a:lstStyle/>
          <a:p>
            <a:pPr indent="612000" algn="just"/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Права граждан на получение бесплатной медицинской помощи регулируются Конституцией РФ, согласно которой действуют специальные программы по охране здоровья населения России. </a:t>
            </a:r>
          </a:p>
          <a:p>
            <a:pPr indent="612000" algn="just"/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Общий механизм ОМС представляет собой обязанность, возложенную на определенных лиц законом, производить взносы в фонд ОМС для страхования и защиты интересов, связанных с расходами на медпомощь. </a:t>
            </a:r>
            <a:endParaRPr 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C647839-55D6-405B-B7C9-EDC049780C7D}"/>
              </a:ext>
            </a:extLst>
          </p:cNvPr>
          <p:cNvGrpSpPr/>
          <p:nvPr/>
        </p:nvGrpSpPr>
        <p:grpSpPr>
          <a:xfrm>
            <a:off x="4630329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18FC1999-C205-427E-9671-E252C326F292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A6A4242A-FFE7-4AC5-8EEE-8933E34B1C47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471354FE-3F79-4A5E-91E0-74B289499DCF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63FFE1E4-603F-4863-9C42-19A99FD7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2" b="90000" l="10000" r="90000">
                        <a14:foregroundMark x1="41111" y1="13788" x2="23444" y2="9924"/>
                        <a14:foregroundMark x1="39778" y1="10303" x2="29333" y2="7121"/>
                        <a14:foregroundMark x1="29333" y1="7121" x2="25889" y2="7500"/>
                        <a14:foregroundMark x1="35111" y1="14015" x2="31444" y2="20606"/>
                        <a14:foregroundMark x1="31444" y1="20606" x2="28778" y2="46667"/>
                        <a14:foregroundMark x1="25889" y1="26894" x2="25444" y2="38182"/>
                        <a14:foregroundMark x1="25444" y1="38182" x2="29778" y2="48409"/>
                        <a14:foregroundMark x1="38556" y1="29015" x2="33778" y2="39167"/>
                        <a14:foregroundMark x1="33778" y1="39167" x2="33778" y2="44924"/>
                        <a14:foregroundMark x1="38889" y1="30076" x2="48444" y2="33712"/>
                        <a14:foregroundMark x1="48444" y1="33712" x2="66333" y2="35909"/>
                        <a14:foregroundMark x1="31000" y1="25833" x2="43000" y2="31591"/>
                        <a14:foregroundMark x1="24667" y1="44697" x2="26222" y2="54167"/>
                        <a14:foregroundMark x1="66000" y1="34848" x2="63111" y2="34167"/>
                        <a14:foregroundMark x1="66333" y1="36742" x2="83000" y2="29015"/>
                        <a14:foregroundMark x1="64111" y1="34167" x2="70444" y2="33561"/>
                        <a14:foregroundMark x1="32889" y1="23409" x2="35436" y2="24624"/>
                        <a14:foregroundMark x1="55804" y1="33575" x2="63444" y2="35758"/>
                        <a14:foregroundMark x1="63444" y1="35758" x2="67222" y2="36136"/>
                        <a14:foregroundMark x1="33556" y1="5152" x2="38556" y2="6667"/>
                        <a14:foregroundMark x1="34444" y1="25606" x2="44222" y2="31212"/>
                        <a14:foregroundMark x1="59333" y1="33561" x2="58444" y2="33106"/>
                        <a14:backgroundMark x1="22444" y1="70303" x2="15556" y2="83258"/>
                        <a14:backgroundMark x1="31889" y1="72273" x2="31667" y2="84318"/>
                        <a14:backgroundMark x1="55000" y1="32652" x2="47111" y2="32045"/>
                        <a14:backgroundMark x1="44889" y1="28182" x2="51222" y2="32273"/>
                        <a14:backgroundMark x1="46444" y1="30530" x2="37889" y2="25455"/>
                        <a14:backgroundMark x1="37889" y1="25455" x2="36507" y2="2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5" y="2819007"/>
            <a:ext cx="2664354" cy="39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F94E1D80-22AF-4499-AFA6-19A9C3FF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colorTemperature colorTemp="4258"/>
                    </a14:imgEffect>
                    <a14:imgEffect>
                      <a14:saturation sat="300000"/>
                    </a14:imgEffect>
                    <a14:imgEffect>
                      <a14:brightnessContrast bright="1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69836"/>
          </a:xfrm>
          <a:prstGeom prst="rect">
            <a:avLst/>
          </a:prstGeom>
          <a:noFill/>
          <a:effectLst>
            <a:glow rad="508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DFC58-DAF3-48A1-875C-4621FC11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269" y="2200454"/>
            <a:ext cx="10597462" cy="16463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по теме </a:t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обязательного медицинского страхования в Российской Федерации»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="" xmlns:a16="http://schemas.microsoft.com/office/drawing/2014/main" id="{11C4F37A-81CA-40D0-B96F-BF5A1A5A0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268" y="5154191"/>
            <a:ext cx="6440439" cy="1182893"/>
          </a:xfrm>
        </p:spPr>
        <p:txBody>
          <a:bodyPr>
            <a:normAutofit/>
          </a:bodyPr>
          <a:lstStyle/>
          <a:p>
            <a:pPr algn="l">
              <a:tabLst>
                <a:tab pos="176213" algn="l"/>
              </a:tabLst>
            </a:pPr>
            <a:r>
              <a:rPr lang="ru-RU" sz="20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Подготовила: Ровенская А. </a:t>
            </a:r>
          </a:p>
          <a:p>
            <a:pPr algn="l"/>
            <a:r>
              <a:rPr lang="ru-RU" sz="2000" b="1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Дисциплина</a:t>
            </a:r>
            <a:r>
              <a:rPr lang="ru-RU" sz="20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Финансы, денежное обращение и кредит</a:t>
            </a:r>
          </a:p>
          <a:p>
            <a:pPr algn="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C0C026-FF1D-4225-BE5C-E485B97E1F93}"/>
              </a:ext>
            </a:extLst>
          </p:cNvPr>
          <p:cNvSpPr txBox="1"/>
          <p:nvPr/>
        </p:nvSpPr>
        <p:spPr>
          <a:xfrm>
            <a:off x="0" y="284619"/>
            <a:ext cx="121920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высшего образования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ПРЕЗИДЕНТЕ РОССИЙСКОЙ ФЕДЕРАЦИИ»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СРЕДНЕРУССКИЙ ИНСТИТУТ УПРАВЛЕНИЯ – ФИЛИАЛ</a:t>
            </a:r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76BFDA0-9342-4392-8BB1-006B692A5762}"/>
              </a:ext>
            </a:extLst>
          </p:cNvPr>
          <p:cNvGrpSpPr/>
          <p:nvPr/>
        </p:nvGrpSpPr>
        <p:grpSpPr>
          <a:xfrm>
            <a:off x="9010600" y="5485399"/>
            <a:ext cx="2507669" cy="520476"/>
            <a:chOff x="4836586" y="6017342"/>
            <a:chExt cx="2833018" cy="634181"/>
          </a:xfrm>
        </p:grpSpPr>
        <p:sp>
          <p:nvSpPr>
            <p:cNvPr id="7" name="Управляющая кнопка: &quot;На главную&quot; 6">
              <a:hlinkClick r:id="rId4" action="ppaction://hlinksldjump" highlightClick="1"/>
              <a:extLst>
                <a:ext uri="{FF2B5EF4-FFF2-40B4-BE49-F238E27FC236}">
                  <a16:creationId xmlns="" xmlns:a16="http://schemas.microsoft.com/office/drawing/2014/main" id="{EAA040C3-BB6C-48EA-B44C-30E02B9DC07D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Назад&quot; или &quot;Предыдущий&quot; 7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88BCD10F-3FE8-43C7-A026-62507F129342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&quot;Вперед&quot; или &quot;Следующий&quot; 8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DAB73629-7D58-4739-A1C1-291DE0EBB6D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2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0F735C-59B7-44E8-A1F0-BB4EE3B8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Омс – Обязательное медицинское страхование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6DBADB-2BCF-4CBB-9425-251372A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38" y="2569779"/>
            <a:ext cx="10232451" cy="40233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Обязательное медицинское страхование 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— это комплекс мероприятий по охране здоровья, предоставлению бесплатной медицинской помощи в рамках действующего законодательства, а также выполнение профилактических мероприятий.</a:t>
            </a:r>
            <a:endParaRPr lang="ru-RU" sz="36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6F6CC49-D24F-4867-A4E3-82D47F1F4016}"/>
              </a:ext>
            </a:extLst>
          </p:cNvPr>
          <p:cNvGrpSpPr/>
          <p:nvPr/>
        </p:nvGrpSpPr>
        <p:grpSpPr>
          <a:xfrm>
            <a:off x="4616244" y="6131047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3BAD5FF4-BF38-470B-8403-3AE3D7FB6167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D0ED2991-AB8F-4A8A-8F88-F87F0A241336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3D9D6656-109D-45F7-860F-AE4FF0963242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95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DFE55-5770-46D0-8E7B-65292BEA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Застрахованное лицо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AD69C2-0D85-4220-8A73-E2E33ABB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460" y="2645454"/>
            <a:ext cx="6496024" cy="40233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</a:rPr>
              <a:t>З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астрахованное лицо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- физическое лицо, на которое распространяется обязательное медицинское страхование в соответствии с настоящим Федеральным законом</a:t>
            </a:r>
            <a:endParaRPr 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9D4BE7F-3AC4-4A4D-A943-4F07FC6B0816}"/>
              </a:ext>
            </a:extLst>
          </p:cNvPr>
          <p:cNvGrpSpPr/>
          <p:nvPr/>
        </p:nvGrpSpPr>
        <p:grpSpPr>
          <a:xfrm>
            <a:off x="4630329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49096277-70D7-48F6-988B-0AA765AC920E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20B1054B-EF1F-4A67-85A2-70AE0CBE575D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68958E95-069E-4CE9-84FC-DE8FF3F2B8FC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2530" name="Picture 2">
            <a:extLst>
              <a:ext uri="{FF2B5EF4-FFF2-40B4-BE49-F238E27FC236}">
                <a16:creationId xmlns="" xmlns:a16="http://schemas.microsoft.com/office/drawing/2014/main" id="{A32A645D-197D-4278-BD20-6949F491F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/>
          <a:stretch/>
        </p:blipFill>
        <p:spPr bwMode="auto">
          <a:xfrm>
            <a:off x="525516" y="2084832"/>
            <a:ext cx="4360950" cy="34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7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60ADD5-886C-4B34-933F-229E1649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41 Конституции Российской федерации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888A12-B5CB-41B8-AD9F-2BAD2036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97" y="2249424"/>
            <a:ext cx="6401431" cy="402336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41 Конституции Российской Федерации 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гарантирует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каждому гражданину </a:t>
            </a:r>
            <a:r>
              <a:rPr lang="ru-RU" sz="2800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 на охрану здоровья и бесплатную медицинскую помощь в государственных (муниципальных) учреждениях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которая осуществляется 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счет уплаты страховых взносов, средств из бюджета и иных поступлений. 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медицинских услуг производится 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счет ранее сформированных средств.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A8953EB-759E-416E-B6E3-ADAFEBC6418D}"/>
              </a:ext>
            </a:extLst>
          </p:cNvPr>
          <p:cNvGrpSpPr/>
          <p:nvPr/>
        </p:nvGrpSpPr>
        <p:grpSpPr>
          <a:xfrm>
            <a:off x="8553400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B2032CE6-408D-4550-85A0-17A7FD70BE5F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11DB50FC-3D71-4653-96BF-CD2309D0B5CA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0F149F26-EBDA-4480-A701-B99DBF0D3ED7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DA1A8481-00BA-4EE5-A6E8-79B19AFF2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r="19604" b="17705"/>
          <a:stretch/>
        </p:blipFill>
        <p:spPr bwMode="auto">
          <a:xfrm>
            <a:off x="8251279" y="1606137"/>
            <a:ext cx="3111909" cy="426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CF354-EDC6-4B88-A351-0A21C2BF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Что включает в себя бесплатная медицинская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3D426E-FBD4-4390-AC6D-9868FE6D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2" y="2084832"/>
            <a:ext cx="9720071" cy="4773168"/>
          </a:xfrm>
        </p:spPr>
        <p:txBody>
          <a:bodyPr>
            <a:normAutofit lnSpcReduction="10000"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Сюда входят следующие страховые случаи: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Беременность, роды, уход за детьми;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Инфекционные и бактериальные заболевания;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Болезни эндокринной системы;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с органами пищеварения;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ушей, глаз;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Болезни в результате хромосомных нарушений;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иммунных сил организма;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Отравления;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нервной системы;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Прочие страховые случаи.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BA7C908-C868-41A4-A298-2D8C55B19D4F}"/>
              </a:ext>
            </a:extLst>
          </p:cNvPr>
          <p:cNvGrpSpPr/>
          <p:nvPr/>
        </p:nvGrpSpPr>
        <p:grpSpPr>
          <a:xfrm>
            <a:off x="8236531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95B4C7AF-929F-4FBC-A814-057D9910A77B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BFCB7AAC-6034-4BC6-9943-49120F4C9C49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E95D44BE-098F-46EC-96CA-19606AE20184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612A5C34-F45C-44B1-B211-DB8AF305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/>
          <a:stretch/>
        </p:blipFill>
        <p:spPr bwMode="auto">
          <a:xfrm>
            <a:off x="7496333" y="2084832"/>
            <a:ext cx="3988064" cy="341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3F962-B572-4EE0-B5CE-F28A8783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Основы ОМС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5B7A96-43E7-47B5-AAC9-1E4F79E8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669" y="1673037"/>
            <a:ext cx="6910552" cy="5027308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Система медицинского страхования предусматривает:</a:t>
            </a: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 algn="l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1) медицинское страхование граждан РФ;</a:t>
            </a:r>
          </a:p>
          <a:p>
            <a:pPr indent="450215" algn="l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2) медицинское страхование граждан РФ, находящихся за рубежом, осуществляемое на основе двусторонних соглашений РФ со странами пребывания граждан;</a:t>
            </a:r>
          </a:p>
          <a:p>
            <a:pPr indent="450215" algn="l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3) медицинское страхование иностранных граждан, временно находящихся в РФ;</a:t>
            </a:r>
          </a:p>
          <a:p>
            <a:pPr indent="450215" algn="l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4) медицинское страхование иностранных граждан, постоянно проживающих в РФ и имеющих такие же права и обязанности в области медицинского страхования, как и граждане РФ, если международными договорами не предусмотрено иное.</a:t>
            </a:r>
          </a:p>
          <a:p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E56F432-2BB0-466E-A323-7BDA82AB99D4}"/>
              </a:ext>
            </a:extLst>
          </p:cNvPr>
          <p:cNvGrpSpPr/>
          <p:nvPr/>
        </p:nvGrpSpPr>
        <p:grpSpPr>
          <a:xfrm>
            <a:off x="1400432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15B61314-D110-4042-9A04-2D8499275806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7AA88AF5-8766-4B01-916C-D1355F72EDE8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2ABF1786-BFE5-4DCF-B1ED-F788676DE212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CFB228D9-7E93-47BE-B05C-D61E01B2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2" y="2317246"/>
            <a:ext cx="4226347" cy="281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C3CA2-E78E-4964-9C4D-96DC910F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Основы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E4BACB-FACC-4F3E-A1D2-8428168A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0" y="2084832"/>
            <a:ext cx="7409793" cy="4023360"/>
          </a:xfrm>
        </p:spPr>
        <p:txBody>
          <a:bodyPr>
            <a:normAutofit lnSpcReduction="10000"/>
          </a:bodyPr>
          <a:lstStyle/>
          <a:p>
            <a:pPr indent="450215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 основным гарантированным услугам относятся:</a:t>
            </a:r>
          </a:p>
          <a:p>
            <a:pPr indent="450215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Скорая медицинская помощь (сюда не входят санитарно-авиационные услуги);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предоставление медицинской помощи;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 мероприятия;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Специализированная помощь;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действующего ОМС.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C3A5664-3561-427B-B5EB-4B57C05FD26C}"/>
              </a:ext>
            </a:extLst>
          </p:cNvPr>
          <p:cNvGrpSpPr/>
          <p:nvPr/>
        </p:nvGrpSpPr>
        <p:grpSpPr>
          <a:xfrm>
            <a:off x="8568149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63DB1CE2-20A8-4CFF-9FB6-1D662116A912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599C12C7-1172-4129-B5FA-BD111C016636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B9203541-AC18-44D0-AA8B-DB5410FA419D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B2769C13-C1F3-4682-A559-CCB221FD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37" y="3097161"/>
            <a:ext cx="3719520" cy="258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1E48EBFD-4E33-45B1-8F62-167CFD08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38" y="641347"/>
            <a:ext cx="3719519" cy="202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5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3958C-984D-43CC-AA15-5A128AC2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Основы </a:t>
            </a:r>
            <a:r>
              <a:rPr lang="ru-RU" dirty="0" err="1">
                <a:solidFill>
                  <a:srgbClr val="000000"/>
                </a:solidFill>
              </a:rPr>
              <a:t>омс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05EF7D-8EBA-48BC-AC7B-706CF0F0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122" y="2084832"/>
            <a:ext cx="7694203" cy="4394796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имеют право на: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 обязательное и добровольное медицинское страхование;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 выбор медицинской страховой организации;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 выбор медицинского учреждения и врача в соответствии с договорами обязательного и добровольного медицинского страхования;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 получение медицинской помощи на всей территории РФ, в том числе за пределами постоянного места жительства;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1FB57DE0-9860-4B16-AF15-D284AC820920}"/>
              </a:ext>
            </a:extLst>
          </p:cNvPr>
          <p:cNvGrpSpPr/>
          <p:nvPr/>
        </p:nvGrpSpPr>
        <p:grpSpPr>
          <a:xfrm>
            <a:off x="1024128" y="6012546"/>
            <a:ext cx="2507669" cy="520476"/>
            <a:chOff x="4836586" y="6017342"/>
            <a:chExt cx="2833018" cy="634181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08A58652-7CF5-4D34-BAD1-AA8051C2BB99}"/>
                </a:ext>
              </a:extLst>
            </p:cNvPr>
            <p:cNvSpPr/>
            <p:nvPr/>
          </p:nvSpPr>
          <p:spPr>
            <a:xfrm>
              <a:off x="5884164" y="6017342"/>
              <a:ext cx="737862" cy="634181"/>
            </a:xfrm>
            <a:prstGeom prst="actionButtonHo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="" xmlns:a16="http://schemas.microsoft.com/office/drawing/2014/main" id="{D323A1DD-AC78-47B1-8A32-E27B068CE95F}"/>
                </a:ext>
              </a:extLst>
            </p:cNvPr>
            <p:cNvSpPr/>
            <p:nvPr/>
          </p:nvSpPr>
          <p:spPr>
            <a:xfrm>
              <a:off x="4836586" y="6132007"/>
              <a:ext cx="884903" cy="435743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="" xmlns:a16="http://schemas.microsoft.com/office/drawing/2014/main" id="{A470A003-0AE9-4A3C-95F2-7D06A74CED93}"/>
                </a:ext>
              </a:extLst>
            </p:cNvPr>
            <p:cNvSpPr/>
            <p:nvPr/>
          </p:nvSpPr>
          <p:spPr>
            <a:xfrm>
              <a:off x="6784701" y="6131046"/>
              <a:ext cx="884903" cy="436705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BB6DF3F1-7921-4481-BCA8-6064F2A9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3" y="2366024"/>
            <a:ext cx="4182198" cy="32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0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</TotalTime>
  <Words>740</Words>
  <Application>Microsoft Office PowerPoint</Application>
  <PresentationFormat>Произвольный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Интеграл</vt:lpstr>
      <vt:lpstr>«Система обязательного медицинского страхования в Российской Федерации»</vt:lpstr>
      <vt:lpstr>Оглавление </vt:lpstr>
      <vt:lpstr>Омс – Обязательное медицинское страхование </vt:lpstr>
      <vt:lpstr>Застрахованное лицо</vt:lpstr>
      <vt:lpstr>Статья 41 Конституции Российской федерации</vt:lpstr>
      <vt:lpstr>Что включает в себя бесплатная медицинская помощь?</vt:lpstr>
      <vt:lpstr>Основы ОМС</vt:lpstr>
      <vt:lpstr>Основы омс</vt:lpstr>
      <vt:lpstr>Основы омс</vt:lpstr>
      <vt:lpstr>Основы омс</vt:lpstr>
      <vt:lpstr>Источник финансирования медицинского страхования</vt:lpstr>
      <vt:lpstr>Источник финансирования медицинского страхования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Субъекты обязательного медицинского страхования, их правовой статус</vt:lpstr>
      <vt:lpstr>Договор омс</vt:lpstr>
      <vt:lpstr>Договор омс</vt:lpstr>
      <vt:lpstr>Полис омс</vt:lpstr>
      <vt:lpstr>вывод</vt:lpstr>
      <vt:lpstr>Доклад по теме  «Система обязательного медицинского страхования в Российской Федерации»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2020-11-23T08:48:49Z</dcterms:created>
  <dcterms:modified xsi:type="dcterms:W3CDTF">2021-08-26T07:41:35Z</dcterms:modified>
</cp:coreProperties>
</file>