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3D4604EA-DCAA-4229-8016-44C2AA8F2ED3}" type="datetimeFigureOut">
              <a:rPr lang="ru-RU" smtClean="0"/>
              <a:t>21.11.2021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730DA42-01FD-498C-A323-EC26E09FA19A}" type="slidenum">
              <a:rPr lang="ru-RU" smtClean="0"/>
              <a:t>‹#›</a:t>
            </a:fld>
            <a:endParaRPr lang="ru-RU"/>
          </a:p>
        </p:txBody>
      </p:sp>
    </p:spTree>
    <p:extLst>
      <p:ext uri="{BB962C8B-B14F-4D97-AF65-F5344CB8AC3E}">
        <p14:creationId xmlns:p14="http://schemas.microsoft.com/office/powerpoint/2010/main" val="260270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D4604EA-DCAA-4229-8016-44C2AA8F2ED3}" type="datetimeFigureOut">
              <a:rPr lang="ru-RU" smtClean="0"/>
              <a:t>21.11.2021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30DA42-01FD-498C-A323-EC26E09FA19A}" type="slidenum">
              <a:rPr lang="ru-RU" smtClean="0"/>
              <a:t>‹#›</a:t>
            </a:fld>
            <a:endParaRPr lang="ru-RU"/>
          </a:p>
        </p:txBody>
      </p:sp>
    </p:spTree>
    <p:extLst>
      <p:ext uri="{BB962C8B-B14F-4D97-AF65-F5344CB8AC3E}">
        <p14:creationId xmlns:p14="http://schemas.microsoft.com/office/powerpoint/2010/main" val="2209425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D4604EA-DCAA-4229-8016-44C2AA8F2ED3}" type="datetimeFigureOut">
              <a:rPr lang="ru-RU" smtClean="0"/>
              <a:t>21.11.2021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30DA42-01FD-498C-A323-EC26E09FA19A}" type="slidenum">
              <a:rPr lang="ru-RU" smtClean="0"/>
              <a:t>‹#›</a:t>
            </a:fld>
            <a:endParaRPr lang="ru-RU"/>
          </a:p>
        </p:txBody>
      </p:sp>
    </p:spTree>
    <p:extLst>
      <p:ext uri="{BB962C8B-B14F-4D97-AF65-F5344CB8AC3E}">
        <p14:creationId xmlns:p14="http://schemas.microsoft.com/office/powerpoint/2010/main" val="424162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D4604EA-DCAA-4229-8016-44C2AA8F2ED3}" type="datetimeFigureOut">
              <a:rPr lang="ru-RU" smtClean="0"/>
              <a:t>21.11.2021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730DA42-01FD-498C-A323-EC26E09FA19A}" type="slidenum">
              <a:rPr lang="ru-RU" smtClean="0"/>
              <a:t>‹#›</a:t>
            </a:fld>
            <a:endParaRPr lang="ru-RU"/>
          </a:p>
        </p:txBody>
      </p:sp>
    </p:spTree>
    <p:extLst>
      <p:ext uri="{BB962C8B-B14F-4D97-AF65-F5344CB8AC3E}">
        <p14:creationId xmlns:p14="http://schemas.microsoft.com/office/powerpoint/2010/main" val="3066074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3D4604EA-DCAA-4229-8016-44C2AA8F2ED3}" type="datetimeFigureOut">
              <a:rPr lang="ru-RU" smtClean="0"/>
              <a:t>21.11.2021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730DA42-01FD-498C-A323-EC26E09FA19A}" type="slidenum">
              <a:rPr lang="ru-RU" smtClean="0"/>
              <a:t>‹#›</a:t>
            </a:fld>
            <a:endParaRPr lang="ru-RU"/>
          </a:p>
        </p:txBody>
      </p:sp>
    </p:spTree>
    <p:extLst>
      <p:ext uri="{BB962C8B-B14F-4D97-AF65-F5344CB8AC3E}">
        <p14:creationId xmlns:p14="http://schemas.microsoft.com/office/powerpoint/2010/main" val="145152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3D4604EA-DCAA-4229-8016-44C2AA8F2ED3}" type="datetimeFigureOut">
              <a:rPr lang="ru-RU" smtClean="0"/>
              <a:t>21.11.2021</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F730DA42-01FD-498C-A323-EC26E09FA19A}" type="slidenum">
              <a:rPr lang="ru-RU" smtClean="0"/>
              <a:t>‹#›</a:t>
            </a:fld>
            <a:endParaRPr lang="ru-RU"/>
          </a:p>
        </p:txBody>
      </p:sp>
    </p:spTree>
    <p:extLst>
      <p:ext uri="{BB962C8B-B14F-4D97-AF65-F5344CB8AC3E}">
        <p14:creationId xmlns:p14="http://schemas.microsoft.com/office/powerpoint/2010/main" val="81519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3D4604EA-DCAA-4229-8016-44C2AA8F2ED3}" type="datetimeFigureOut">
              <a:rPr lang="ru-RU" smtClean="0"/>
              <a:t>21.11.2021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730DA42-01FD-498C-A323-EC26E09FA19A}"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58299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D4604EA-DCAA-4229-8016-44C2AA8F2ED3}" type="datetimeFigureOut">
              <a:rPr lang="ru-RU" smtClean="0"/>
              <a:t>21.11.2021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730DA42-01FD-498C-A323-EC26E09FA19A}" type="slidenum">
              <a:rPr lang="ru-RU" smtClean="0"/>
              <a:t>‹#›</a:t>
            </a:fld>
            <a:endParaRPr lang="ru-RU"/>
          </a:p>
        </p:txBody>
      </p:sp>
    </p:spTree>
    <p:extLst>
      <p:ext uri="{BB962C8B-B14F-4D97-AF65-F5344CB8AC3E}">
        <p14:creationId xmlns:p14="http://schemas.microsoft.com/office/powerpoint/2010/main" val="2779632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604EA-DCAA-4229-8016-44C2AA8F2ED3}" type="datetimeFigureOut">
              <a:rPr lang="ru-RU" smtClean="0"/>
              <a:t>21.11.2021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730DA42-01FD-498C-A323-EC26E09FA19A}" type="slidenum">
              <a:rPr lang="ru-RU" smtClean="0"/>
              <a:t>‹#›</a:t>
            </a:fld>
            <a:endParaRPr lang="ru-RU"/>
          </a:p>
        </p:txBody>
      </p:sp>
    </p:spTree>
    <p:extLst>
      <p:ext uri="{BB962C8B-B14F-4D97-AF65-F5344CB8AC3E}">
        <p14:creationId xmlns:p14="http://schemas.microsoft.com/office/powerpoint/2010/main" val="85408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3D4604EA-DCAA-4229-8016-44C2AA8F2ED3}" type="datetimeFigureOut">
              <a:rPr lang="ru-RU" smtClean="0"/>
              <a:t>21.11.2021</a:t>
            </a:fld>
            <a:endParaRPr lang="ru-RU"/>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1" name="Slide Number Placeholder 10"/>
          <p:cNvSpPr>
            <a:spLocks noGrp="1"/>
          </p:cNvSpPr>
          <p:nvPr>
            <p:ph type="sldNum" sz="quarter" idx="12"/>
          </p:nvPr>
        </p:nvSpPr>
        <p:spPr/>
        <p:txBody>
          <a:bodyPr/>
          <a:lstStyle/>
          <a:p>
            <a:fld id="{F730DA42-01FD-498C-A323-EC26E09FA19A}" type="slidenum">
              <a:rPr lang="ru-RU" smtClean="0"/>
              <a:t>‹#›</a:t>
            </a:fld>
            <a:endParaRPr lang="ru-RU"/>
          </a:p>
        </p:txBody>
      </p:sp>
    </p:spTree>
    <p:extLst>
      <p:ext uri="{BB962C8B-B14F-4D97-AF65-F5344CB8AC3E}">
        <p14:creationId xmlns:p14="http://schemas.microsoft.com/office/powerpoint/2010/main" val="265830700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D4604EA-DCAA-4229-8016-44C2AA8F2ED3}" type="datetimeFigureOut">
              <a:rPr lang="ru-RU" smtClean="0"/>
              <a:t>21.11.2021</a:t>
            </a:fld>
            <a:endParaRPr lang="ru-RU"/>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0" name="Slide Number Placeholder 9"/>
          <p:cNvSpPr>
            <a:spLocks noGrp="1"/>
          </p:cNvSpPr>
          <p:nvPr>
            <p:ph type="sldNum" sz="quarter" idx="12"/>
          </p:nvPr>
        </p:nvSpPr>
        <p:spPr/>
        <p:txBody>
          <a:bodyPr/>
          <a:lstStyle/>
          <a:p>
            <a:fld id="{F730DA42-01FD-498C-A323-EC26E09FA19A}" type="slidenum">
              <a:rPr lang="ru-RU" smtClean="0"/>
              <a:t>‹#›</a:t>
            </a:fld>
            <a:endParaRPr lang="ru-RU"/>
          </a:p>
        </p:txBody>
      </p:sp>
    </p:spTree>
    <p:extLst>
      <p:ext uri="{BB962C8B-B14F-4D97-AF65-F5344CB8AC3E}">
        <p14:creationId xmlns:p14="http://schemas.microsoft.com/office/powerpoint/2010/main" val="61730507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D4604EA-DCAA-4229-8016-44C2AA8F2ED3}" type="datetimeFigureOut">
              <a:rPr lang="ru-RU" smtClean="0"/>
              <a:t>21.11.2021</a:t>
            </a:fld>
            <a:endParaRPr lang="ru-RU"/>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ru-RU"/>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F730DA42-01FD-498C-A323-EC26E09FA19A}" type="slidenum">
              <a:rPr lang="ru-RU" smtClean="0"/>
              <a:t>‹#›</a:t>
            </a:fld>
            <a:endParaRPr lang="ru-RU"/>
          </a:p>
        </p:txBody>
      </p:sp>
    </p:spTree>
    <p:extLst>
      <p:ext uri="{BB962C8B-B14F-4D97-AF65-F5344CB8AC3E}">
        <p14:creationId xmlns:p14="http://schemas.microsoft.com/office/powerpoint/2010/main" val="269493111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94F6E4-625C-4584-8577-F6C869C98114}"/>
              </a:ext>
            </a:extLst>
          </p:cNvPr>
          <p:cNvSpPr>
            <a:spLocks noGrp="1"/>
          </p:cNvSpPr>
          <p:nvPr>
            <p:ph type="ctrTitle"/>
          </p:nvPr>
        </p:nvSpPr>
        <p:spPr>
          <a:xfrm>
            <a:off x="2480553" y="1721796"/>
            <a:ext cx="7821038" cy="1741251"/>
          </a:xfrm>
        </p:spPr>
        <p:txBody>
          <a:bodyPr/>
          <a:lstStyle/>
          <a:p>
            <a:r>
              <a:rPr lang="ru-RU" dirty="0"/>
              <a:t>Эмпатия: реакция на страданиях других</a:t>
            </a:r>
          </a:p>
        </p:txBody>
      </p:sp>
      <p:sp>
        <p:nvSpPr>
          <p:cNvPr id="3" name="Подзаголовок 2">
            <a:extLst>
              <a:ext uri="{FF2B5EF4-FFF2-40B4-BE49-F238E27FC236}">
                <a16:creationId xmlns:a16="http://schemas.microsoft.com/office/drawing/2014/main" id="{DE64E591-4B12-4B33-B5CA-21235D6512C8}"/>
              </a:ext>
            </a:extLst>
          </p:cNvPr>
          <p:cNvSpPr>
            <a:spLocks noGrp="1"/>
          </p:cNvSpPr>
          <p:nvPr>
            <p:ph type="subTitle" idx="1"/>
          </p:nvPr>
        </p:nvSpPr>
        <p:spPr>
          <a:xfrm>
            <a:off x="8880049" y="4892510"/>
            <a:ext cx="3044858" cy="1536569"/>
          </a:xfrm>
        </p:spPr>
        <p:txBody>
          <a:bodyPr>
            <a:normAutofit fontScale="92500" lnSpcReduction="20000"/>
          </a:bodyPr>
          <a:lstStyle/>
          <a:p>
            <a:r>
              <a:rPr lang="ru-RU" sz="2400" i="1" dirty="0"/>
              <a:t>Выполнила:</a:t>
            </a:r>
          </a:p>
          <a:p>
            <a:r>
              <a:rPr lang="ru-RU" sz="2400" i="1" dirty="0"/>
              <a:t>Черняк Кристина,</a:t>
            </a:r>
          </a:p>
          <a:p>
            <a:r>
              <a:rPr lang="ru-RU" sz="2400" i="1" dirty="0"/>
              <a:t>Студентка 2 курса,                                                       группы БПО-21</a:t>
            </a:r>
          </a:p>
          <a:p>
            <a:endParaRPr lang="ru-RU" dirty="0"/>
          </a:p>
        </p:txBody>
      </p:sp>
      <p:pic>
        <p:nvPicPr>
          <p:cNvPr id="7" name="Рисунок 6">
            <a:extLst>
              <a:ext uri="{FF2B5EF4-FFF2-40B4-BE49-F238E27FC236}">
                <a16:creationId xmlns:a16="http://schemas.microsoft.com/office/drawing/2014/main" id="{B4191CF6-A39F-45E0-A721-12CC7D65DCA7}"/>
              </a:ext>
            </a:extLst>
          </p:cNvPr>
          <p:cNvPicPr>
            <a:picLocks noChangeAspect="1"/>
          </p:cNvPicPr>
          <p:nvPr/>
        </p:nvPicPr>
        <p:blipFill>
          <a:blip r:embed="rId2"/>
          <a:stretch>
            <a:fillRect/>
          </a:stretch>
        </p:blipFill>
        <p:spPr>
          <a:xfrm>
            <a:off x="444882" y="4820056"/>
            <a:ext cx="3388468" cy="1694234"/>
          </a:xfrm>
          <a:prstGeom prst="rect">
            <a:avLst/>
          </a:prstGeom>
        </p:spPr>
      </p:pic>
      <p:pic>
        <p:nvPicPr>
          <p:cNvPr id="9" name="Рисунок 8">
            <a:extLst>
              <a:ext uri="{FF2B5EF4-FFF2-40B4-BE49-F238E27FC236}">
                <a16:creationId xmlns:a16="http://schemas.microsoft.com/office/drawing/2014/main" id="{8A7FBFFD-450C-40DB-92B9-7F1512E988D4}"/>
              </a:ext>
            </a:extLst>
          </p:cNvPr>
          <p:cNvPicPr>
            <a:picLocks noChangeAspect="1"/>
          </p:cNvPicPr>
          <p:nvPr/>
        </p:nvPicPr>
        <p:blipFill>
          <a:blip r:embed="rId3"/>
          <a:stretch>
            <a:fillRect/>
          </a:stretch>
        </p:blipFill>
        <p:spPr>
          <a:xfrm>
            <a:off x="4354749" y="4021884"/>
            <a:ext cx="3482502" cy="1741251"/>
          </a:xfrm>
          <a:prstGeom prst="rect">
            <a:avLst/>
          </a:prstGeom>
        </p:spPr>
      </p:pic>
    </p:spTree>
    <p:extLst>
      <p:ext uri="{BB962C8B-B14F-4D97-AF65-F5344CB8AC3E}">
        <p14:creationId xmlns:p14="http://schemas.microsoft.com/office/powerpoint/2010/main" val="1047052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BD16C7-28ED-4754-BB93-695953EA1F89}"/>
              </a:ext>
            </a:extLst>
          </p:cNvPr>
          <p:cNvSpPr>
            <a:spLocks noGrp="1"/>
          </p:cNvSpPr>
          <p:nvPr>
            <p:ph type="title"/>
          </p:nvPr>
        </p:nvSpPr>
        <p:spPr>
          <a:xfrm>
            <a:off x="2231136" y="424206"/>
            <a:ext cx="7729728" cy="1018095"/>
          </a:xfrm>
        </p:spPr>
        <p:txBody>
          <a:bodyPr>
            <a:normAutofit/>
          </a:bodyPr>
          <a:lstStyle/>
          <a:p>
            <a:r>
              <a:rPr lang="ru-RU" sz="3200" b="1" dirty="0"/>
              <a:t>Вывод:</a:t>
            </a:r>
          </a:p>
        </p:txBody>
      </p:sp>
      <p:sp>
        <p:nvSpPr>
          <p:cNvPr id="3" name="Объект 2">
            <a:extLst>
              <a:ext uri="{FF2B5EF4-FFF2-40B4-BE49-F238E27FC236}">
                <a16:creationId xmlns:a16="http://schemas.microsoft.com/office/drawing/2014/main" id="{45719770-2473-4AC7-9C1C-759B5B738163}"/>
              </a:ext>
            </a:extLst>
          </p:cNvPr>
          <p:cNvSpPr>
            <a:spLocks noGrp="1"/>
          </p:cNvSpPr>
          <p:nvPr>
            <p:ph idx="1"/>
          </p:nvPr>
        </p:nvSpPr>
        <p:spPr>
          <a:xfrm>
            <a:off x="556181" y="1611984"/>
            <a:ext cx="11076495" cy="3043275"/>
          </a:xfrm>
        </p:spPr>
        <p:txBody>
          <a:bodyPr>
            <a:normAutofit/>
          </a:bodyPr>
          <a:lstStyle/>
          <a:p>
            <a:pPr marL="0" indent="0" algn="ctr">
              <a:buNone/>
            </a:pPr>
            <a:r>
              <a:rPr lang="ru-RU" sz="2400" i="1" dirty="0"/>
              <a:t>Эмпатия является необходимым профессиональным качеством практических психологов, психотерапевтов. Эмпатия способствует повышению продуктивности деятельности, развитию компетентности в общении, обеспечивает создание более глубоких и личных отношений.</a:t>
            </a:r>
          </a:p>
          <a:p>
            <a:pPr marL="0" indent="0" algn="ctr">
              <a:buNone/>
            </a:pPr>
            <a:r>
              <a:rPr lang="ru-RU" sz="2400" i="1" dirty="0"/>
              <a:t>Эмпатия позволяет считывать эмоциональное состояние другого человека, осознавать, что им движет, чтобы успешно вести переговоры, выстраивать отношения в коллективе, создавать гармоничные отношения в семье.</a:t>
            </a:r>
          </a:p>
        </p:txBody>
      </p:sp>
      <p:pic>
        <p:nvPicPr>
          <p:cNvPr id="4" name="Рисунок 3">
            <a:extLst>
              <a:ext uri="{FF2B5EF4-FFF2-40B4-BE49-F238E27FC236}">
                <a16:creationId xmlns:a16="http://schemas.microsoft.com/office/drawing/2014/main" id="{F4469B79-CE82-40ED-92A4-9274002E8B48}"/>
              </a:ext>
            </a:extLst>
          </p:cNvPr>
          <p:cNvPicPr>
            <a:picLocks noChangeAspect="1"/>
          </p:cNvPicPr>
          <p:nvPr/>
        </p:nvPicPr>
        <p:blipFill>
          <a:blip r:embed="rId2"/>
          <a:stretch>
            <a:fillRect/>
          </a:stretch>
        </p:blipFill>
        <p:spPr>
          <a:xfrm>
            <a:off x="725864" y="4730262"/>
            <a:ext cx="2545237" cy="1796376"/>
          </a:xfrm>
          <a:prstGeom prst="rect">
            <a:avLst/>
          </a:prstGeom>
        </p:spPr>
      </p:pic>
      <p:pic>
        <p:nvPicPr>
          <p:cNvPr id="5" name="Рисунок 4">
            <a:extLst>
              <a:ext uri="{FF2B5EF4-FFF2-40B4-BE49-F238E27FC236}">
                <a16:creationId xmlns:a16="http://schemas.microsoft.com/office/drawing/2014/main" id="{D144A1DE-C54D-414A-B72C-A4130204A85A}"/>
              </a:ext>
            </a:extLst>
          </p:cNvPr>
          <p:cNvPicPr>
            <a:picLocks noChangeAspect="1"/>
          </p:cNvPicPr>
          <p:nvPr/>
        </p:nvPicPr>
        <p:blipFill>
          <a:blip r:embed="rId3"/>
          <a:stretch>
            <a:fillRect/>
          </a:stretch>
        </p:blipFill>
        <p:spPr>
          <a:xfrm>
            <a:off x="4496878" y="4730262"/>
            <a:ext cx="3198244" cy="1809533"/>
          </a:xfrm>
          <a:prstGeom prst="rect">
            <a:avLst/>
          </a:prstGeom>
        </p:spPr>
      </p:pic>
      <p:pic>
        <p:nvPicPr>
          <p:cNvPr id="6" name="Рисунок 5">
            <a:extLst>
              <a:ext uri="{FF2B5EF4-FFF2-40B4-BE49-F238E27FC236}">
                <a16:creationId xmlns:a16="http://schemas.microsoft.com/office/drawing/2014/main" id="{EDB05648-08F2-4302-809C-013F015A8B24}"/>
              </a:ext>
            </a:extLst>
          </p:cNvPr>
          <p:cNvPicPr>
            <a:picLocks noChangeAspect="1"/>
          </p:cNvPicPr>
          <p:nvPr/>
        </p:nvPicPr>
        <p:blipFill>
          <a:blip r:embed="rId4"/>
          <a:stretch>
            <a:fillRect/>
          </a:stretch>
        </p:blipFill>
        <p:spPr>
          <a:xfrm>
            <a:off x="8380430" y="4655258"/>
            <a:ext cx="2762053" cy="1946384"/>
          </a:xfrm>
          <a:prstGeom prst="rect">
            <a:avLst/>
          </a:prstGeom>
        </p:spPr>
      </p:pic>
    </p:spTree>
    <p:extLst>
      <p:ext uri="{BB962C8B-B14F-4D97-AF65-F5344CB8AC3E}">
        <p14:creationId xmlns:p14="http://schemas.microsoft.com/office/powerpoint/2010/main" val="8625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D116F9-DFAA-4339-9C32-E53A6F9984BB}"/>
              </a:ext>
            </a:extLst>
          </p:cNvPr>
          <p:cNvSpPr>
            <a:spLocks noGrp="1"/>
          </p:cNvSpPr>
          <p:nvPr>
            <p:ph type="title"/>
          </p:nvPr>
        </p:nvSpPr>
        <p:spPr>
          <a:xfrm>
            <a:off x="1371600" y="535020"/>
            <a:ext cx="9669294" cy="836579"/>
          </a:xfrm>
        </p:spPr>
        <p:txBody>
          <a:bodyPr>
            <a:normAutofit/>
          </a:bodyPr>
          <a:lstStyle/>
          <a:p>
            <a:r>
              <a:rPr lang="ru-RU" sz="3200" b="1" dirty="0"/>
              <a:t>Что такое «эмпатия»? </a:t>
            </a:r>
          </a:p>
        </p:txBody>
      </p:sp>
      <p:sp>
        <p:nvSpPr>
          <p:cNvPr id="3" name="Объект 2">
            <a:extLst>
              <a:ext uri="{FF2B5EF4-FFF2-40B4-BE49-F238E27FC236}">
                <a16:creationId xmlns:a16="http://schemas.microsoft.com/office/drawing/2014/main" id="{7285642E-A22E-49DF-9CE5-AEA2E1E33090}"/>
              </a:ext>
            </a:extLst>
          </p:cNvPr>
          <p:cNvSpPr>
            <a:spLocks noGrp="1"/>
          </p:cNvSpPr>
          <p:nvPr>
            <p:ph idx="1"/>
          </p:nvPr>
        </p:nvSpPr>
        <p:spPr>
          <a:xfrm>
            <a:off x="1093000" y="1665278"/>
            <a:ext cx="10317545" cy="3101983"/>
          </a:xfrm>
        </p:spPr>
        <p:txBody>
          <a:bodyPr>
            <a:normAutofit/>
          </a:bodyPr>
          <a:lstStyle/>
          <a:p>
            <a:pPr marL="0" indent="0">
              <a:buNone/>
            </a:pPr>
            <a:r>
              <a:rPr lang="ru-RU" sz="2400" b="1" i="1" dirty="0">
                <a:latin typeface="+mj-lt"/>
              </a:rPr>
              <a:t>Эмпатия—</a:t>
            </a:r>
            <a:r>
              <a:rPr lang="ru-RU" sz="2400" dirty="0">
                <a:latin typeface="+mj-lt"/>
              </a:rPr>
              <a:t> осознанное сопереживание текущему эмоциональному состоянию другого человека без потери ощущения происхождения этого переживания. Соответственно </a:t>
            </a:r>
            <a:r>
              <a:rPr lang="ru-RU" sz="2400" dirty="0" err="1">
                <a:latin typeface="+mj-lt"/>
              </a:rPr>
              <a:t>эмпат</a:t>
            </a:r>
            <a:r>
              <a:rPr lang="ru-RU" sz="2400" dirty="0">
                <a:latin typeface="+mj-lt"/>
              </a:rPr>
              <a:t> — это человек с развитой способностью к эмпатии.</a:t>
            </a:r>
          </a:p>
          <a:p>
            <a:pPr marL="0" indent="0">
              <a:buNone/>
            </a:pPr>
            <a:endParaRPr lang="ru-RU" sz="2000" dirty="0">
              <a:latin typeface="+mj-lt"/>
            </a:endParaRPr>
          </a:p>
        </p:txBody>
      </p:sp>
      <p:pic>
        <p:nvPicPr>
          <p:cNvPr id="4" name="Рисунок 3">
            <a:extLst>
              <a:ext uri="{FF2B5EF4-FFF2-40B4-BE49-F238E27FC236}">
                <a16:creationId xmlns:a16="http://schemas.microsoft.com/office/drawing/2014/main" id="{F8B3B676-5708-4450-B28C-38F4F3A5A0A5}"/>
              </a:ext>
            </a:extLst>
          </p:cNvPr>
          <p:cNvPicPr>
            <a:picLocks noChangeAspect="1"/>
          </p:cNvPicPr>
          <p:nvPr/>
        </p:nvPicPr>
        <p:blipFill>
          <a:blip r:embed="rId2"/>
          <a:stretch>
            <a:fillRect/>
          </a:stretch>
        </p:blipFill>
        <p:spPr>
          <a:xfrm>
            <a:off x="1693490" y="3732268"/>
            <a:ext cx="4394381" cy="2197191"/>
          </a:xfrm>
          <a:prstGeom prst="rect">
            <a:avLst/>
          </a:prstGeom>
        </p:spPr>
      </p:pic>
      <p:pic>
        <p:nvPicPr>
          <p:cNvPr id="7" name="Рисунок 6">
            <a:extLst>
              <a:ext uri="{FF2B5EF4-FFF2-40B4-BE49-F238E27FC236}">
                <a16:creationId xmlns:a16="http://schemas.microsoft.com/office/drawing/2014/main" id="{8788EB25-3AB3-4861-B8F8-BEB3E1354AD0}"/>
              </a:ext>
            </a:extLst>
          </p:cNvPr>
          <p:cNvPicPr>
            <a:picLocks noChangeAspect="1"/>
          </p:cNvPicPr>
          <p:nvPr/>
        </p:nvPicPr>
        <p:blipFill>
          <a:blip r:embed="rId3"/>
          <a:stretch>
            <a:fillRect/>
          </a:stretch>
        </p:blipFill>
        <p:spPr>
          <a:xfrm>
            <a:off x="6532775" y="4340112"/>
            <a:ext cx="3965735" cy="1982868"/>
          </a:xfrm>
          <a:prstGeom prst="rect">
            <a:avLst/>
          </a:prstGeom>
        </p:spPr>
      </p:pic>
    </p:spTree>
    <p:extLst>
      <p:ext uri="{BB962C8B-B14F-4D97-AF65-F5344CB8AC3E}">
        <p14:creationId xmlns:p14="http://schemas.microsoft.com/office/powerpoint/2010/main" val="672209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77FBA8-DD84-4FA9-9F50-08BBA30461B7}"/>
              </a:ext>
            </a:extLst>
          </p:cNvPr>
          <p:cNvSpPr>
            <a:spLocks noGrp="1"/>
          </p:cNvSpPr>
          <p:nvPr>
            <p:ph type="title"/>
          </p:nvPr>
        </p:nvSpPr>
        <p:spPr>
          <a:xfrm>
            <a:off x="2230438" y="428017"/>
            <a:ext cx="8138549" cy="914400"/>
          </a:xfrm>
        </p:spPr>
        <p:txBody>
          <a:bodyPr>
            <a:normAutofit/>
          </a:bodyPr>
          <a:lstStyle/>
          <a:p>
            <a:r>
              <a:rPr lang="ru-RU" sz="3200" b="1" dirty="0"/>
              <a:t>Виды эмпатии:</a:t>
            </a:r>
          </a:p>
        </p:txBody>
      </p:sp>
      <p:sp>
        <p:nvSpPr>
          <p:cNvPr id="6" name="Объект 2">
            <a:extLst>
              <a:ext uri="{FF2B5EF4-FFF2-40B4-BE49-F238E27FC236}">
                <a16:creationId xmlns:a16="http://schemas.microsoft.com/office/drawing/2014/main" id="{B412CA28-3F96-44B3-BB0A-F01A5A18CBE2}"/>
              </a:ext>
            </a:extLst>
          </p:cNvPr>
          <p:cNvSpPr txBox="1">
            <a:spLocks noGrp="1"/>
          </p:cNvSpPr>
          <p:nvPr>
            <p:ph idx="1"/>
          </p:nvPr>
        </p:nvSpPr>
        <p:spPr>
          <a:xfrm>
            <a:off x="787939" y="1712067"/>
            <a:ext cx="7966955" cy="46498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ru-RU" sz="2400" i="1" dirty="0"/>
              <a:t>Эмоциональная эмпатия — </a:t>
            </a:r>
            <a:r>
              <a:rPr lang="ru-RU" sz="2400" dirty="0"/>
              <a:t>способность переживать те же чувства и эмоции, что и другой человек. Возникает еще в младенческом возрасте: когда плачет один ребенок, начинает плакать другой.</a:t>
            </a:r>
          </a:p>
          <a:p>
            <a:r>
              <a:rPr lang="ru-RU" sz="2400" i="1" dirty="0"/>
              <a:t>Когнитивная эмпатия </a:t>
            </a:r>
            <a:r>
              <a:rPr lang="ru-RU" sz="2400" dirty="0"/>
              <a:t>— способность поставить себя на место другого человека и понять, как он думает. Благодаря ей мы становимся отличными переговорщиками, потому что умеем подавать информацию так, чтобы ее восприняли другие. </a:t>
            </a:r>
            <a:r>
              <a:rPr lang="ru-RU" sz="2400" i="1" dirty="0"/>
              <a:t>Сострадательная эмпатия (эмпатическая забота) </a:t>
            </a:r>
            <a:r>
              <a:rPr lang="ru-RU" sz="2400" dirty="0"/>
              <a:t>— способность, которая побуждает заботиться о других людях и оказывать им помощь. Она заставляет действовать, помогать всеми силами.</a:t>
            </a:r>
          </a:p>
        </p:txBody>
      </p:sp>
      <p:pic>
        <p:nvPicPr>
          <p:cNvPr id="7" name="Рисунок 6">
            <a:extLst>
              <a:ext uri="{FF2B5EF4-FFF2-40B4-BE49-F238E27FC236}">
                <a16:creationId xmlns:a16="http://schemas.microsoft.com/office/drawing/2014/main" id="{50D0A861-690C-4674-B3BD-9CE350BC4D2E}"/>
              </a:ext>
            </a:extLst>
          </p:cNvPr>
          <p:cNvPicPr>
            <a:picLocks noChangeAspect="1"/>
          </p:cNvPicPr>
          <p:nvPr/>
        </p:nvPicPr>
        <p:blipFill>
          <a:blip r:embed="rId2"/>
          <a:stretch>
            <a:fillRect/>
          </a:stretch>
        </p:blipFill>
        <p:spPr>
          <a:xfrm>
            <a:off x="8845047" y="1556427"/>
            <a:ext cx="2847599" cy="2130356"/>
          </a:xfrm>
          <a:prstGeom prst="rect">
            <a:avLst/>
          </a:prstGeom>
        </p:spPr>
      </p:pic>
      <p:pic>
        <p:nvPicPr>
          <p:cNvPr id="8" name="Рисунок 7">
            <a:extLst>
              <a:ext uri="{FF2B5EF4-FFF2-40B4-BE49-F238E27FC236}">
                <a16:creationId xmlns:a16="http://schemas.microsoft.com/office/drawing/2014/main" id="{81A883D3-9367-4874-9215-0EC3854B7297}"/>
              </a:ext>
            </a:extLst>
          </p:cNvPr>
          <p:cNvPicPr>
            <a:picLocks noChangeAspect="1"/>
          </p:cNvPicPr>
          <p:nvPr/>
        </p:nvPicPr>
        <p:blipFill>
          <a:blip r:embed="rId3"/>
          <a:stretch>
            <a:fillRect/>
          </a:stretch>
        </p:blipFill>
        <p:spPr>
          <a:xfrm flipH="1">
            <a:off x="8947355" y="4328810"/>
            <a:ext cx="3048132" cy="2033080"/>
          </a:xfrm>
          <a:prstGeom prst="rect">
            <a:avLst/>
          </a:prstGeom>
        </p:spPr>
      </p:pic>
    </p:spTree>
    <p:extLst>
      <p:ext uri="{BB962C8B-B14F-4D97-AF65-F5344CB8AC3E}">
        <p14:creationId xmlns:p14="http://schemas.microsoft.com/office/powerpoint/2010/main" val="3052972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6222BF-4687-4612-B7E6-6D13A91D12C8}"/>
              </a:ext>
            </a:extLst>
          </p:cNvPr>
          <p:cNvSpPr>
            <a:spLocks noGrp="1"/>
          </p:cNvSpPr>
          <p:nvPr>
            <p:ph type="title"/>
          </p:nvPr>
        </p:nvSpPr>
        <p:spPr>
          <a:xfrm>
            <a:off x="2231136" y="428018"/>
            <a:ext cx="7729728" cy="759760"/>
          </a:xfrm>
        </p:spPr>
        <p:txBody>
          <a:bodyPr/>
          <a:lstStyle/>
          <a:p>
            <a:r>
              <a:rPr lang="ru-RU" b="1" dirty="0"/>
              <a:t>Характеристика </a:t>
            </a:r>
            <a:r>
              <a:rPr lang="ru-RU" b="1" dirty="0" err="1"/>
              <a:t>эмпатов</a:t>
            </a:r>
            <a:endParaRPr lang="ru-RU" b="1" dirty="0"/>
          </a:p>
        </p:txBody>
      </p:sp>
      <p:sp>
        <p:nvSpPr>
          <p:cNvPr id="3" name="Объект 2">
            <a:extLst>
              <a:ext uri="{FF2B5EF4-FFF2-40B4-BE49-F238E27FC236}">
                <a16:creationId xmlns:a16="http://schemas.microsoft.com/office/drawing/2014/main" id="{078E94D3-E0FF-4C56-B06F-AF365509653B}"/>
              </a:ext>
            </a:extLst>
          </p:cNvPr>
          <p:cNvSpPr>
            <a:spLocks noGrp="1"/>
          </p:cNvSpPr>
          <p:nvPr>
            <p:ph idx="1"/>
          </p:nvPr>
        </p:nvSpPr>
        <p:spPr>
          <a:xfrm>
            <a:off x="820132" y="1439694"/>
            <a:ext cx="10878532" cy="3631927"/>
          </a:xfrm>
        </p:spPr>
        <p:txBody>
          <a:bodyPr>
            <a:normAutofit/>
          </a:bodyPr>
          <a:lstStyle/>
          <a:p>
            <a:r>
              <a:rPr lang="ru-RU" sz="2000" dirty="0"/>
              <a:t> Способность быстро понять проблемы других людей и моментально на них среагировать </a:t>
            </a:r>
          </a:p>
          <a:p>
            <a:r>
              <a:rPr lang="ru-RU" sz="2000" dirty="0"/>
              <a:t>Умение слушать. </a:t>
            </a:r>
            <a:r>
              <a:rPr lang="ru-RU" sz="2000" dirty="0" err="1"/>
              <a:t>Эмпат</a:t>
            </a:r>
            <a:r>
              <a:rPr lang="ru-RU" sz="2000" dirty="0"/>
              <a:t> -идеальный собеседник: внимательный и сопереживающий.</a:t>
            </a:r>
          </a:p>
          <a:p>
            <a:r>
              <a:rPr lang="ru-RU" sz="2000" dirty="0" err="1"/>
              <a:t>Эмпат</a:t>
            </a:r>
            <a:r>
              <a:rPr lang="ru-RU" sz="2000" dirty="0"/>
              <a:t> ощущает энергию чужих людей вокруг себя, считает важным концепцию и верит, что один человек может привнести в  жизнь душевный покой, а другой — ухудшить  состояние.</a:t>
            </a:r>
          </a:p>
          <a:p>
            <a:r>
              <a:rPr lang="ru-RU" sz="2000" dirty="0"/>
              <a:t>Повышенная чувствительность</a:t>
            </a:r>
          </a:p>
          <a:p>
            <a:r>
              <a:rPr lang="ru-RU" sz="2000" dirty="0" err="1"/>
              <a:t>Эмпаты</a:t>
            </a:r>
            <a:r>
              <a:rPr lang="ru-RU" sz="2000" dirty="0"/>
              <a:t> творят добро и находят в этом успокоение. Им кажется, что их поступки способны восстановить мировой баланс.</a:t>
            </a:r>
          </a:p>
          <a:p>
            <a:endParaRPr lang="ru-RU" sz="2000" dirty="0"/>
          </a:p>
          <a:p>
            <a:endParaRPr lang="ru-RU" sz="2000" dirty="0"/>
          </a:p>
        </p:txBody>
      </p:sp>
      <p:pic>
        <p:nvPicPr>
          <p:cNvPr id="4" name="Рисунок 3">
            <a:extLst>
              <a:ext uri="{FF2B5EF4-FFF2-40B4-BE49-F238E27FC236}">
                <a16:creationId xmlns:a16="http://schemas.microsoft.com/office/drawing/2014/main" id="{AAC7840D-5D90-46F9-AE53-B4F1D7DBEC68}"/>
              </a:ext>
            </a:extLst>
          </p:cNvPr>
          <p:cNvPicPr>
            <a:picLocks noChangeAspect="1"/>
          </p:cNvPicPr>
          <p:nvPr/>
        </p:nvPicPr>
        <p:blipFill>
          <a:blip r:embed="rId2"/>
          <a:stretch>
            <a:fillRect/>
          </a:stretch>
        </p:blipFill>
        <p:spPr>
          <a:xfrm>
            <a:off x="4447555" y="4390342"/>
            <a:ext cx="3038203" cy="2055927"/>
          </a:xfrm>
          <a:prstGeom prst="rect">
            <a:avLst/>
          </a:prstGeom>
        </p:spPr>
      </p:pic>
      <p:pic>
        <p:nvPicPr>
          <p:cNvPr id="5" name="Рисунок 4">
            <a:extLst>
              <a:ext uri="{FF2B5EF4-FFF2-40B4-BE49-F238E27FC236}">
                <a16:creationId xmlns:a16="http://schemas.microsoft.com/office/drawing/2014/main" id="{5C346DEA-A033-4C4E-8F94-E9235FC26DEC}"/>
              </a:ext>
            </a:extLst>
          </p:cNvPr>
          <p:cNvPicPr>
            <a:picLocks noChangeAspect="1"/>
          </p:cNvPicPr>
          <p:nvPr/>
        </p:nvPicPr>
        <p:blipFill>
          <a:blip r:embed="rId3"/>
          <a:stretch>
            <a:fillRect/>
          </a:stretch>
        </p:blipFill>
        <p:spPr>
          <a:xfrm>
            <a:off x="712034" y="4530405"/>
            <a:ext cx="3038203" cy="2026916"/>
          </a:xfrm>
          <a:prstGeom prst="rect">
            <a:avLst/>
          </a:prstGeom>
        </p:spPr>
      </p:pic>
      <p:pic>
        <p:nvPicPr>
          <p:cNvPr id="6" name="Рисунок 5">
            <a:extLst>
              <a:ext uri="{FF2B5EF4-FFF2-40B4-BE49-F238E27FC236}">
                <a16:creationId xmlns:a16="http://schemas.microsoft.com/office/drawing/2014/main" id="{08C76285-526E-4CD6-9566-F08E5B30B3EF}"/>
              </a:ext>
            </a:extLst>
          </p:cNvPr>
          <p:cNvPicPr>
            <a:picLocks noChangeAspect="1"/>
          </p:cNvPicPr>
          <p:nvPr/>
        </p:nvPicPr>
        <p:blipFill>
          <a:blip r:embed="rId4"/>
          <a:stretch>
            <a:fillRect/>
          </a:stretch>
        </p:blipFill>
        <p:spPr>
          <a:xfrm>
            <a:off x="8116832" y="4382407"/>
            <a:ext cx="3186687" cy="2174914"/>
          </a:xfrm>
          <a:prstGeom prst="rect">
            <a:avLst/>
          </a:prstGeom>
        </p:spPr>
      </p:pic>
    </p:spTree>
    <p:extLst>
      <p:ext uri="{BB962C8B-B14F-4D97-AF65-F5344CB8AC3E}">
        <p14:creationId xmlns:p14="http://schemas.microsoft.com/office/powerpoint/2010/main" val="218440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8FA6CF-0946-4EED-9033-66D9F96FB441}"/>
              </a:ext>
            </a:extLst>
          </p:cNvPr>
          <p:cNvSpPr>
            <a:spLocks noGrp="1"/>
          </p:cNvSpPr>
          <p:nvPr>
            <p:ph type="title"/>
          </p:nvPr>
        </p:nvSpPr>
        <p:spPr>
          <a:xfrm>
            <a:off x="2231136" y="546756"/>
            <a:ext cx="7729728" cy="1008668"/>
          </a:xfrm>
        </p:spPr>
        <p:txBody>
          <a:bodyPr/>
          <a:lstStyle/>
          <a:p>
            <a:r>
              <a:rPr lang="ru-RU" b="1" dirty="0"/>
              <a:t>Как проявлять эмпатию? </a:t>
            </a:r>
          </a:p>
        </p:txBody>
      </p:sp>
      <p:sp>
        <p:nvSpPr>
          <p:cNvPr id="3" name="Объект 2">
            <a:extLst>
              <a:ext uri="{FF2B5EF4-FFF2-40B4-BE49-F238E27FC236}">
                <a16:creationId xmlns:a16="http://schemas.microsoft.com/office/drawing/2014/main" id="{C6077ED1-BED0-4675-AADC-F9B50F7DE308}"/>
              </a:ext>
            </a:extLst>
          </p:cNvPr>
          <p:cNvSpPr>
            <a:spLocks noGrp="1"/>
          </p:cNvSpPr>
          <p:nvPr>
            <p:ph idx="1"/>
          </p:nvPr>
        </p:nvSpPr>
        <p:spPr>
          <a:xfrm>
            <a:off x="782426" y="1706253"/>
            <a:ext cx="7088956" cy="3940404"/>
          </a:xfrm>
        </p:spPr>
        <p:txBody>
          <a:bodyPr>
            <a:noAutofit/>
          </a:bodyPr>
          <a:lstStyle/>
          <a:p>
            <a:pPr marL="0" indent="0">
              <a:buNone/>
            </a:pPr>
            <a:r>
              <a:rPr lang="ru-RU" sz="2800" b="1" u="sng" dirty="0"/>
              <a:t>1) Проявите любопытство</a:t>
            </a:r>
          </a:p>
          <a:p>
            <a:pPr marL="0" indent="0">
              <a:buNone/>
            </a:pPr>
            <a:r>
              <a:rPr lang="ru-RU" sz="2000" dirty="0"/>
              <a:t>Спросите себя:</a:t>
            </a:r>
          </a:p>
          <a:p>
            <a:pPr>
              <a:buFont typeface="Wingdings" panose="05000000000000000000" pitchFamily="2" charset="2"/>
              <a:buChar char="ü"/>
            </a:pPr>
            <a:r>
              <a:rPr lang="ru-RU" sz="2000" dirty="0"/>
              <a:t>Что произошло в жизни этого человека? Могло ли прошлое повлиять на его реакцию?</a:t>
            </a:r>
          </a:p>
          <a:p>
            <a:pPr>
              <a:buFont typeface="Wingdings" panose="05000000000000000000" pitchFamily="2" charset="2"/>
              <a:buChar char="ü"/>
            </a:pPr>
            <a:r>
              <a:rPr lang="ru-RU" sz="2000" dirty="0"/>
              <a:t>Что, если бы кто-то поступил так же со мной? Что бы я чувствовал?</a:t>
            </a:r>
          </a:p>
          <a:p>
            <a:pPr>
              <a:buFont typeface="Wingdings" panose="05000000000000000000" pitchFamily="2" charset="2"/>
              <a:buChar char="ü"/>
            </a:pPr>
            <a:r>
              <a:rPr lang="ru-RU" sz="2000" dirty="0"/>
              <a:t>Если я не сталкивался с подобным, чувствовал ли я когда-нибудь подобную эмоцию?</a:t>
            </a:r>
          </a:p>
          <a:p>
            <a:pPr>
              <a:buFont typeface="Wingdings" panose="05000000000000000000" pitchFamily="2" charset="2"/>
              <a:buChar char="ü"/>
            </a:pPr>
            <a:r>
              <a:rPr lang="ru-RU" sz="2000" dirty="0"/>
              <a:t>Что, если бы это произошло с моими близкими\ со мной</a:t>
            </a:r>
          </a:p>
          <a:p>
            <a:pPr marL="0" indent="0" algn="ctr">
              <a:buNone/>
            </a:pPr>
            <a:r>
              <a:rPr lang="ru-RU" sz="2000" i="1" dirty="0"/>
              <a:t>Эти вопросы помогут понять условия, в которых оказался собеседник, и разделить его чувства.</a:t>
            </a:r>
          </a:p>
        </p:txBody>
      </p:sp>
      <p:pic>
        <p:nvPicPr>
          <p:cNvPr id="4" name="Рисунок 3">
            <a:extLst>
              <a:ext uri="{FF2B5EF4-FFF2-40B4-BE49-F238E27FC236}">
                <a16:creationId xmlns:a16="http://schemas.microsoft.com/office/drawing/2014/main" id="{73BC2E6D-F298-4953-96D4-EB7815C7FDC7}"/>
              </a:ext>
            </a:extLst>
          </p:cNvPr>
          <p:cNvPicPr>
            <a:picLocks noChangeAspect="1"/>
          </p:cNvPicPr>
          <p:nvPr/>
        </p:nvPicPr>
        <p:blipFill>
          <a:blip r:embed="rId2"/>
          <a:stretch>
            <a:fillRect/>
          </a:stretch>
        </p:blipFill>
        <p:spPr>
          <a:xfrm>
            <a:off x="8305013" y="3956044"/>
            <a:ext cx="3577767" cy="2536962"/>
          </a:xfrm>
          <a:prstGeom prst="rect">
            <a:avLst/>
          </a:prstGeom>
        </p:spPr>
      </p:pic>
    </p:spTree>
    <p:extLst>
      <p:ext uri="{BB962C8B-B14F-4D97-AF65-F5344CB8AC3E}">
        <p14:creationId xmlns:p14="http://schemas.microsoft.com/office/powerpoint/2010/main" val="3521404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7FE4DBC-8E0A-41C6-BF45-D6AA9012D8B5}"/>
              </a:ext>
            </a:extLst>
          </p:cNvPr>
          <p:cNvSpPr>
            <a:spLocks noGrp="1"/>
          </p:cNvSpPr>
          <p:nvPr>
            <p:ph idx="1"/>
          </p:nvPr>
        </p:nvSpPr>
        <p:spPr>
          <a:xfrm>
            <a:off x="424206" y="480767"/>
            <a:ext cx="7984503" cy="5384613"/>
          </a:xfrm>
        </p:spPr>
        <p:txBody>
          <a:bodyPr>
            <a:normAutofit/>
          </a:bodyPr>
          <a:lstStyle/>
          <a:p>
            <a:pPr marL="0" indent="0">
              <a:buNone/>
            </a:pPr>
            <a:r>
              <a:rPr lang="ru-RU" sz="2800" b="1" u="sng" dirty="0"/>
              <a:t>2) Посмотрите на человека</a:t>
            </a:r>
          </a:p>
          <a:p>
            <a:pPr>
              <a:buFont typeface="Wingdings" panose="05000000000000000000" pitchFamily="2" charset="2"/>
              <a:buChar char="ü"/>
            </a:pPr>
            <a:r>
              <a:rPr lang="ru-RU" sz="2000" dirty="0"/>
              <a:t>Остановитесь на секунду, отпустите любые мысли и постарайтесь увидеть того, кто находится перед вами. </a:t>
            </a:r>
          </a:p>
          <a:p>
            <a:pPr>
              <a:buFont typeface="Wingdings" panose="05000000000000000000" pitchFamily="2" charset="2"/>
              <a:buChar char="ü"/>
            </a:pPr>
            <a:r>
              <a:rPr lang="ru-RU" sz="2000" dirty="0"/>
              <a:t>Поддерживайте зрительный контакт.</a:t>
            </a:r>
          </a:p>
          <a:p>
            <a:pPr>
              <a:buFont typeface="Wingdings" panose="05000000000000000000" pitchFamily="2" charset="2"/>
              <a:buChar char="ü"/>
            </a:pPr>
            <a:r>
              <a:rPr lang="ru-RU" sz="2000" dirty="0"/>
              <a:t>Признайте, что ваш  товарищ  — обычный человек со страхами, надеждами, неуверенностью, болью и радостью</a:t>
            </a:r>
          </a:p>
          <a:p>
            <a:pPr>
              <a:buFont typeface="Wingdings" panose="05000000000000000000" pitchFamily="2" charset="2"/>
              <a:buChar char="ü"/>
            </a:pPr>
            <a:r>
              <a:rPr lang="ru-RU" sz="2000" dirty="0"/>
              <a:t> Допустите, что его жизнь может оказаться гораздо сложнее, чем вы думаете.</a:t>
            </a:r>
          </a:p>
          <a:p>
            <a:pPr marL="0" indent="0" algn="ctr">
              <a:buNone/>
            </a:pPr>
            <a:r>
              <a:rPr lang="ru-RU" sz="2000" i="1" dirty="0"/>
              <a:t>Если выполнить эту практику искренне, она даст потрясающие результаты. Разбираясь, почему другой человек переживает, радуется или надеется на что-то, вы перестанете зацикливаться лишь на себе.</a:t>
            </a:r>
          </a:p>
        </p:txBody>
      </p:sp>
      <p:pic>
        <p:nvPicPr>
          <p:cNvPr id="2" name="Рисунок 1">
            <a:extLst>
              <a:ext uri="{FF2B5EF4-FFF2-40B4-BE49-F238E27FC236}">
                <a16:creationId xmlns:a16="http://schemas.microsoft.com/office/drawing/2014/main" id="{3CDF79F7-78D3-4C8C-9778-4E76C0310FE4}"/>
              </a:ext>
            </a:extLst>
          </p:cNvPr>
          <p:cNvPicPr>
            <a:picLocks noChangeAspect="1"/>
          </p:cNvPicPr>
          <p:nvPr/>
        </p:nvPicPr>
        <p:blipFill>
          <a:blip r:embed="rId2"/>
          <a:stretch>
            <a:fillRect/>
          </a:stretch>
        </p:blipFill>
        <p:spPr>
          <a:xfrm>
            <a:off x="8700155" y="3268745"/>
            <a:ext cx="2935664" cy="2935664"/>
          </a:xfrm>
          <a:prstGeom prst="rect">
            <a:avLst/>
          </a:prstGeom>
        </p:spPr>
      </p:pic>
    </p:spTree>
    <p:extLst>
      <p:ext uri="{BB962C8B-B14F-4D97-AF65-F5344CB8AC3E}">
        <p14:creationId xmlns:p14="http://schemas.microsoft.com/office/powerpoint/2010/main" val="3157495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55DCC39-1F13-4B41-B2EE-9733D2CF266F}"/>
              </a:ext>
            </a:extLst>
          </p:cNvPr>
          <p:cNvSpPr>
            <a:spLocks noGrp="1"/>
          </p:cNvSpPr>
          <p:nvPr>
            <p:ph idx="1"/>
          </p:nvPr>
        </p:nvSpPr>
        <p:spPr>
          <a:xfrm>
            <a:off x="292457" y="367646"/>
            <a:ext cx="8210520" cy="5372382"/>
          </a:xfrm>
        </p:spPr>
        <p:txBody>
          <a:bodyPr>
            <a:normAutofit/>
          </a:bodyPr>
          <a:lstStyle/>
          <a:p>
            <a:pPr marL="0" indent="0">
              <a:buNone/>
            </a:pPr>
            <a:r>
              <a:rPr lang="ru-RU" sz="2800" b="1" u="sng" dirty="0"/>
              <a:t>3) Представьте, что ваш собеседник — маленький ребёнок</a:t>
            </a:r>
          </a:p>
          <a:p>
            <a:pPr>
              <a:buFont typeface="Wingdings" panose="05000000000000000000" pitchFamily="2" charset="2"/>
              <a:buChar char="ü"/>
            </a:pPr>
            <a:r>
              <a:rPr lang="ru-RU" sz="2000" dirty="0"/>
              <a:t>Возможно, это прозвучит странно, но, если представить, что ваш собеседник — маленький, уязвимый ребёнок, то будет проще прочувствовать его эмоции.</a:t>
            </a:r>
          </a:p>
          <a:p>
            <a:pPr>
              <a:buFont typeface="Wingdings" panose="05000000000000000000" pitchFamily="2" charset="2"/>
              <a:buChar char="ü"/>
            </a:pPr>
            <a:r>
              <a:rPr lang="ru-RU" sz="2000" dirty="0"/>
              <a:t> Если вам тяжело проявить эмпатию к другу, который оказался в сложной ситуации (возможно, вам кажется, что он просто должен «взять себя в руки»), подумайте, что бы вы почувствовали, увидев испуганным и растерянным четырёхлетнего ребёнка.</a:t>
            </a:r>
          </a:p>
          <a:p>
            <a:pPr>
              <a:buFont typeface="Wingdings" panose="05000000000000000000" pitchFamily="2" charset="2"/>
              <a:buChar char="ü"/>
            </a:pPr>
            <a:r>
              <a:rPr lang="ru-RU" sz="2000" dirty="0"/>
              <a:t> Попробуйте увидеть в человеке маленького слабого ребёнка. Это отличный способ пробудить в себе чувство эмпатии.</a:t>
            </a:r>
          </a:p>
        </p:txBody>
      </p:sp>
      <p:pic>
        <p:nvPicPr>
          <p:cNvPr id="2" name="Рисунок 1">
            <a:extLst>
              <a:ext uri="{FF2B5EF4-FFF2-40B4-BE49-F238E27FC236}">
                <a16:creationId xmlns:a16="http://schemas.microsoft.com/office/drawing/2014/main" id="{220773C8-C1FD-459E-BF5D-409E801F60E6}"/>
              </a:ext>
            </a:extLst>
          </p:cNvPr>
          <p:cNvPicPr>
            <a:picLocks noChangeAspect="1"/>
          </p:cNvPicPr>
          <p:nvPr/>
        </p:nvPicPr>
        <p:blipFill>
          <a:blip r:embed="rId2"/>
          <a:stretch>
            <a:fillRect/>
          </a:stretch>
        </p:blipFill>
        <p:spPr>
          <a:xfrm>
            <a:off x="8738887" y="4202636"/>
            <a:ext cx="3160656" cy="2108609"/>
          </a:xfrm>
          <a:prstGeom prst="rect">
            <a:avLst/>
          </a:prstGeom>
        </p:spPr>
      </p:pic>
      <p:pic>
        <p:nvPicPr>
          <p:cNvPr id="4" name="Рисунок 3">
            <a:extLst>
              <a:ext uri="{FF2B5EF4-FFF2-40B4-BE49-F238E27FC236}">
                <a16:creationId xmlns:a16="http://schemas.microsoft.com/office/drawing/2014/main" id="{99D1EBF8-F82A-4D9C-882D-9FE6AD636686}"/>
              </a:ext>
            </a:extLst>
          </p:cNvPr>
          <p:cNvPicPr>
            <a:picLocks noChangeAspect="1"/>
          </p:cNvPicPr>
          <p:nvPr/>
        </p:nvPicPr>
        <p:blipFill>
          <a:blip r:embed="rId3"/>
          <a:stretch>
            <a:fillRect/>
          </a:stretch>
        </p:blipFill>
        <p:spPr>
          <a:xfrm>
            <a:off x="8804845" y="1097776"/>
            <a:ext cx="3028740" cy="1956061"/>
          </a:xfrm>
          <a:prstGeom prst="rect">
            <a:avLst/>
          </a:prstGeom>
        </p:spPr>
      </p:pic>
    </p:spTree>
    <p:extLst>
      <p:ext uri="{BB962C8B-B14F-4D97-AF65-F5344CB8AC3E}">
        <p14:creationId xmlns:p14="http://schemas.microsoft.com/office/powerpoint/2010/main" val="649596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16824B2-B903-4794-83EF-FD4BC4589E74}"/>
              </a:ext>
            </a:extLst>
          </p:cNvPr>
          <p:cNvSpPr>
            <a:spLocks noGrp="1"/>
          </p:cNvSpPr>
          <p:nvPr>
            <p:ph idx="1"/>
          </p:nvPr>
        </p:nvSpPr>
        <p:spPr>
          <a:xfrm>
            <a:off x="348794" y="622169"/>
            <a:ext cx="7560296" cy="5759777"/>
          </a:xfrm>
        </p:spPr>
        <p:txBody>
          <a:bodyPr>
            <a:normAutofit fontScale="85000" lnSpcReduction="10000"/>
          </a:bodyPr>
          <a:lstStyle/>
          <a:p>
            <a:pPr marL="0" indent="0">
              <a:buNone/>
            </a:pPr>
            <a:r>
              <a:rPr lang="ru-RU" sz="3600" b="1" u="sng" dirty="0"/>
              <a:t>4) Научитесь распознавать свои эмоции</a:t>
            </a:r>
          </a:p>
          <a:p>
            <a:pPr>
              <a:buFont typeface="Wingdings" panose="05000000000000000000" pitchFamily="2" charset="2"/>
              <a:buChar char="ü"/>
            </a:pPr>
            <a:r>
              <a:rPr lang="ru-RU" sz="2400" dirty="0"/>
              <a:t>Вы не сможете проявить эмпатию к другому человеку, если не знаете, что он чувствует. Но точно определять чужие эмоции не так легко, как кажется. Улучшить способность распознавать чувства других, научится понимать свои.</a:t>
            </a:r>
          </a:p>
          <a:p>
            <a:pPr>
              <a:buFont typeface="Wingdings" panose="05000000000000000000" pitchFamily="2" charset="2"/>
              <a:buChar char="ü"/>
            </a:pPr>
            <a:r>
              <a:rPr lang="ru-RU" sz="2400" dirty="0"/>
              <a:t>Научившись определять личные эмоции, вы улучшите свою способность к эмпатии по двум причинам:</a:t>
            </a:r>
          </a:p>
          <a:p>
            <a:pPr>
              <a:buFont typeface="Wingdings" panose="05000000000000000000" pitchFamily="2" charset="2"/>
              <a:buChar char="ü"/>
            </a:pPr>
            <a:r>
              <a:rPr lang="ru-RU" sz="2400" dirty="0"/>
              <a:t> Во-первых, вы начнёте моментально распознавать неубедительные ответы других. </a:t>
            </a:r>
          </a:p>
          <a:p>
            <a:pPr>
              <a:buFont typeface="Wingdings" panose="05000000000000000000" pitchFamily="2" charset="2"/>
              <a:buChar char="ü"/>
            </a:pPr>
            <a:r>
              <a:rPr lang="ru-RU" sz="2400" dirty="0"/>
              <a:t>Во-вторых, привычка распознавать свои эмоции нарастит ваш эмоциональный опыт. Если собеседник признаётся в своей растерянности, вы сможете проявить эмпатию на более глубоком уровне, вспомнив, что сами испытывали не так давно подобное состояние. Если вы не привыкли распознавать личные эмоции, то, скорее всего, отнесёте ощущение растерянности к «плохим» чувствам. Тогда наладить связь с другим человеком станет сложнее.</a:t>
            </a:r>
          </a:p>
          <a:p>
            <a:pPr marL="0" indent="0">
              <a:buNone/>
            </a:pPr>
            <a:endParaRPr lang="ru-RU" dirty="0"/>
          </a:p>
        </p:txBody>
      </p:sp>
      <p:pic>
        <p:nvPicPr>
          <p:cNvPr id="2" name="Рисунок 1">
            <a:extLst>
              <a:ext uri="{FF2B5EF4-FFF2-40B4-BE49-F238E27FC236}">
                <a16:creationId xmlns:a16="http://schemas.microsoft.com/office/drawing/2014/main" id="{0A41DE36-E9C6-44B9-ABA7-67F5A6E80F72}"/>
              </a:ext>
            </a:extLst>
          </p:cNvPr>
          <p:cNvPicPr>
            <a:picLocks noChangeAspect="1"/>
          </p:cNvPicPr>
          <p:nvPr/>
        </p:nvPicPr>
        <p:blipFill>
          <a:blip r:embed="rId2"/>
          <a:stretch>
            <a:fillRect/>
          </a:stretch>
        </p:blipFill>
        <p:spPr>
          <a:xfrm>
            <a:off x="8452223" y="1159982"/>
            <a:ext cx="3193022" cy="2124811"/>
          </a:xfrm>
          <a:prstGeom prst="rect">
            <a:avLst/>
          </a:prstGeom>
        </p:spPr>
      </p:pic>
      <p:pic>
        <p:nvPicPr>
          <p:cNvPr id="5" name="Рисунок 4">
            <a:extLst>
              <a:ext uri="{FF2B5EF4-FFF2-40B4-BE49-F238E27FC236}">
                <a16:creationId xmlns:a16="http://schemas.microsoft.com/office/drawing/2014/main" id="{574F12E3-CB6B-4CEF-B17B-E0E306BC1634}"/>
              </a:ext>
            </a:extLst>
          </p:cNvPr>
          <p:cNvPicPr>
            <a:picLocks noChangeAspect="1"/>
          </p:cNvPicPr>
          <p:nvPr/>
        </p:nvPicPr>
        <p:blipFill>
          <a:blip r:embed="rId3"/>
          <a:stretch>
            <a:fillRect/>
          </a:stretch>
        </p:blipFill>
        <p:spPr>
          <a:xfrm>
            <a:off x="8452223" y="3881232"/>
            <a:ext cx="3334801" cy="2225233"/>
          </a:xfrm>
          <a:prstGeom prst="rect">
            <a:avLst/>
          </a:prstGeom>
        </p:spPr>
      </p:pic>
    </p:spTree>
    <p:extLst>
      <p:ext uri="{BB962C8B-B14F-4D97-AF65-F5344CB8AC3E}">
        <p14:creationId xmlns:p14="http://schemas.microsoft.com/office/powerpoint/2010/main" val="1295616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4392CD1-95DB-4B9D-8004-F77216C5CF33}"/>
              </a:ext>
            </a:extLst>
          </p:cNvPr>
          <p:cNvSpPr>
            <a:spLocks noGrp="1"/>
          </p:cNvSpPr>
          <p:nvPr>
            <p:ph idx="1"/>
          </p:nvPr>
        </p:nvSpPr>
        <p:spPr>
          <a:xfrm>
            <a:off x="179109" y="452487"/>
            <a:ext cx="8493551" cy="5769204"/>
          </a:xfrm>
        </p:spPr>
        <p:txBody>
          <a:bodyPr>
            <a:normAutofit lnSpcReduction="10000"/>
          </a:bodyPr>
          <a:lstStyle/>
          <a:p>
            <a:pPr marL="0" indent="0">
              <a:buNone/>
            </a:pPr>
            <a:r>
              <a:rPr lang="ru-RU" sz="3000" b="1" u="sng" dirty="0"/>
              <a:t>5) Перестаньте осуждать свои эмоции</a:t>
            </a:r>
          </a:p>
          <a:p>
            <a:pPr>
              <a:buFont typeface="Wingdings" panose="05000000000000000000" pitchFamily="2" charset="2"/>
              <a:buChar char="ü"/>
            </a:pPr>
            <a:r>
              <a:rPr lang="ru-RU" dirty="0"/>
              <a:t>Чтобы проявлять эмпатию к другим, </a:t>
            </a:r>
            <a:r>
              <a:rPr lang="ru-RU" dirty="0" err="1"/>
              <a:t>эмпаты</a:t>
            </a:r>
            <a:r>
              <a:rPr lang="ru-RU" dirty="0"/>
              <a:t> должны определять и без осуждения принимать их эмоции. Это непросто, если вы ещё не привыкли делать то же самое по отношению к себе. К сожалению, многие привыкли подавлять, избегать или игнорировать некоторые эмоции. </a:t>
            </a:r>
          </a:p>
          <a:p>
            <a:pPr>
              <a:buFont typeface="Wingdings" panose="05000000000000000000" pitchFamily="2" charset="2"/>
              <a:buChar char="ü"/>
            </a:pPr>
            <a:r>
              <a:rPr lang="ru-RU" dirty="0"/>
              <a:t>Заметив в следующий раз, что внутри вас зарождается новая эмоция, попытайтесь понять, не подавляете ли вы её. Как узнать, не избегаете ли вы эмоций? Просто проверьте, не говорите ли вы самому себе что-нибудь </a:t>
            </a:r>
            <a:r>
              <a:rPr lang="ru-RU" dirty="0" err="1"/>
              <a:t>непризнающее</a:t>
            </a:r>
            <a:r>
              <a:rPr lang="ru-RU" dirty="0"/>
              <a:t>. Не просите ли себя «собраться с духом» или «перестать волноваться»? Не пытаетесь ли убедить себя, что «всё хорошо»? Это явные признаки того, что вы осудили, а не приняли свою эмоцию. Как только вы обнаружили, что избегаете или подавляете возникшее чувство, у вас появится возможность принять его.</a:t>
            </a:r>
          </a:p>
          <a:p>
            <a:pPr marL="0" indent="0">
              <a:buNone/>
            </a:pPr>
            <a:r>
              <a:rPr lang="ru-RU" dirty="0"/>
              <a:t>Заметив новую эмоцию, отнеситесь к ней как можно объективнее </a:t>
            </a:r>
          </a:p>
          <a:p>
            <a:pPr marL="0" indent="0">
              <a:buNone/>
            </a:pPr>
            <a:r>
              <a:rPr lang="ru-RU" dirty="0"/>
              <a:t>«Боже, как я раздражён!», «Да уж, я так завидую ей!», «На самом деле мне очень грустно».</a:t>
            </a:r>
          </a:p>
          <a:p>
            <a:pPr marL="0" indent="0" algn="ctr">
              <a:buNone/>
            </a:pPr>
            <a:r>
              <a:rPr lang="ru-RU" i="1" dirty="0"/>
              <a:t>Чем чаще вы распознаёте и признаёте свои эмоции, тем проще вам будет проявить эмпатию и принять эмоции других.</a:t>
            </a:r>
          </a:p>
        </p:txBody>
      </p:sp>
      <p:pic>
        <p:nvPicPr>
          <p:cNvPr id="4" name="Рисунок 3">
            <a:extLst>
              <a:ext uri="{FF2B5EF4-FFF2-40B4-BE49-F238E27FC236}">
                <a16:creationId xmlns:a16="http://schemas.microsoft.com/office/drawing/2014/main" id="{1954832A-1FFD-4332-B00E-A2DCA744E855}"/>
              </a:ext>
            </a:extLst>
          </p:cNvPr>
          <p:cNvPicPr>
            <a:picLocks noChangeAspect="1"/>
          </p:cNvPicPr>
          <p:nvPr/>
        </p:nvPicPr>
        <p:blipFill>
          <a:blip r:embed="rId2"/>
          <a:stretch>
            <a:fillRect/>
          </a:stretch>
        </p:blipFill>
        <p:spPr>
          <a:xfrm>
            <a:off x="8880442" y="4948188"/>
            <a:ext cx="2971800" cy="1543050"/>
          </a:xfrm>
          <a:prstGeom prst="rect">
            <a:avLst/>
          </a:prstGeom>
        </p:spPr>
      </p:pic>
      <p:pic>
        <p:nvPicPr>
          <p:cNvPr id="6" name="Рисунок 5">
            <a:extLst>
              <a:ext uri="{FF2B5EF4-FFF2-40B4-BE49-F238E27FC236}">
                <a16:creationId xmlns:a16="http://schemas.microsoft.com/office/drawing/2014/main" id="{F554F1A6-B69F-43BF-8FCD-FA9EF17498EF}"/>
              </a:ext>
            </a:extLst>
          </p:cNvPr>
          <p:cNvPicPr>
            <a:picLocks noChangeAspect="1"/>
          </p:cNvPicPr>
          <p:nvPr/>
        </p:nvPicPr>
        <p:blipFill>
          <a:blip r:embed="rId3"/>
          <a:stretch>
            <a:fillRect/>
          </a:stretch>
        </p:blipFill>
        <p:spPr>
          <a:xfrm>
            <a:off x="8801492" y="2050329"/>
            <a:ext cx="3129699" cy="2347275"/>
          </a:xfrm>
          <a:prstGeom prst="rect">
            <a:avLst/>
          </a:prstGeom>
        </p:spPr>
      </p:pic>
    </p:spTree>
    <p:extLst>
      <p:ext uri="{BB962C8B-B14F-4D97-AF65-F5344CB8AC3E}">
        <p14:creationId xmlns:p14="http://schemas.microsoft.com/office/powerpoint/2010/main" val="1512587571"/>
      </p:ext>
    </p:extLst>
  </p:cSld>
  <p:clrMapOvr>
    <a:masterClrMapping/>
  </p:clrMapOvr>
</p:sld>
</file>

<file path=ppt/theme/theme1.xml><?xml version="1.0" encoding="utf-8"?>
<a:theme xmlns:a="http://schemas.openxmlformats.org/drawingml/2006/main" name="Посылка">
  <a:themeElements>
    <a:clrScheme name="Посылка">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Посылка">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осылка">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docProps/app.xml><?xml version="1.0" encoding="utf-8"?>
<Properties xmlns="http://schemas.openxmlformats.org/officeDocument/2006/extended-properties" xmlns:vt="http://schemas.openxmlformats.org/officeDocument/2006/docPropsVTypes">
  <Template>Посылка</Template>
  <TotalTime>117</TotalTime>
  <Words>906</Words>
  <Application>Microsoft Office PowerPoint</Application>
  <PresentationFormat>Широкоэкранный</PresentationFormat>
  <Paragraphs>47</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Corbel</vt:lpstr>
      <vt:lpstr>Gill Sans MT</vt:lpstr>
      <vt:lpstr>Wingdings</vt:lpstr>
      <vt:lpstr>Посылка</vt:lpstr>
      <vt:lpstr>Эмпатия: реакция на страданиях других</vt:lpstr>
      <vt:lpstr>Что такое «эмпатия»? </vt:lpstr>
      <vt:lpstr>Виды эмпатии:</vt:lpstr>
      <vt:lpstr>Характеристика эмпатов</vt:lpstr>
      <vt:lpstr>Как проявлять эмпатию? </vt:lpstr>
      <vt:lpstr>Презентация PowerPoint</vt:lpstr>
      <vt:lpstr>Презентация PowerPoint</vt:lpstr>
      <vt:lpstr>Презентация PowerPoint</vt:lpstr>
      <vt:lpstr>Презентация PowerPoint</vt:lpstr>
      <vt:lpstr>Вывод:</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Эмпатия: реакция на страданиях других</dc:title>
  <dc:creator>User</dc:creator>
  <cp:lastModifiedBy>User</cp:lastModifiedBy>
  <cp:revision>11</cp:revision>
  <dcterms:created xsi:type="dcterms:W3CDTF">2021-10-17T06:55:38Z</dcterms:created>
  <dcterms:modified xsi:type="dcterms:W3CDTF">2021-11-21T07:07:20Z</dcterms:modified>
</cp:coreProperties>
</file>