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42088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27BC-2786-491A-9000-B5284561BB56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6625-B84E-46B6-874B-8FBD39596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303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27BC-2786-491A-9000-B5284561BB56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6625-B84E-46B6-874B-8FBD39596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91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27BC-2786-491A-9000-B5284561BB56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6625-B84E-46B6-874B-8FBD39596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70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27BC-2786-491A-9000-B5284561BB56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6625-B84E-46B6-874B-8FBD39596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511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27BC-2786-491A-9000-B5284561BB56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6625-B84E-46B6-874B-8FBD39596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2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27BC-2786-491A-9000-B5284561BB56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6625-B84E-46B6-874B-8FBD39596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08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27BC-2786-491A-9000-B5284561BB56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6625-B84E-46B6-874B-8FBD39596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01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27BC-2786-491A-9000-B5284561BB56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6625-B84E-46B6-874B-8FBD39596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988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27BC-2786-491A-9000-B5284561BB56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6625-B84E-46B6-874B-8FBD39596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419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27BC-2786-491A-9000-B5284561BB56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6625-B84E-46B6-874B-8FBD39596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76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227BC-2786-491A-9000-B5284561BB56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56625-B84E-46B6-874B-8FBD39596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78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955973"/>
            <a:ext cx="8229600" cy="428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227BC-2786-491A-9000-B5284561BB56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56625-B84E-46B6-874B-8FBD395965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721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nfourok.ru/go.html?href=http://www.scienceforum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24744"/>
            <a:ext cx="6984776" cy="108012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Семейное </a:t>
            </a:r>
            <a:r>
              <a:rPr lang="ru-RU" sz="3600" dirty="0" err="1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музицирование</a:t>
            </a:r>
            <a:r>
              <a:rPr lang="ru-RU" sz="36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как культурная ценность современного общества</a:t>
            </a:r>
            <a:endParaRPr lang="ru-RU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5301208"/>
            <a:ext cx="6400800" cy="175260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Проект выполнила: учитель музыки</a:t>
            </a:r>
          </a:p>
          <a:p>
            <a:r>
              <a:rPr lang="ru-RU" sz="2000" dirty="0" err="1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Бухарова</a:t>
            </a:r>
            <a:r>
              <a:rPr lang="ru-RU" sz="20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Зульфия</a:t>
            </a:r>
            <a:r>
              <a:rPr lang="ru-RU" sz="20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ru-RU" sz="2000" dirty="0" err="1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Эльмировна</a:t>
            </a:r>
            <a:endParaRPr lang="ru-RU" sz="2000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sz="2000" dirty="0">
                <a:solidFill>
                  <a:schemeClr val="bg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МБДОУ Детский сад «Василёк»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41274" y="260648"/>
            <a:ext cx="3589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МБДОУ Детский сад «Василёк»</a:t>
            </a:r>
            <a:endParaRPr lang="ru-RU" altLang="ru-RU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51920" y="2924944"/>
            <a:ext cx="47757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«Музыка </a:t>
            </a:r>
            <a:r>
              <a:rPr lang="ru-RU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— единственный всемирный язык, его не надо переводить, на нем душа </a:t>
            </a:r>
            <a:r>
              <a:rPr lang="ru-RU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говорит </a:t>
            </a:r>
            <a:r>
              <a:rPr lang="ru-RU" sz="24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 </a:t>
            </a:r>
            <a:r>
              <a:rPr lang="ru-RU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душою».</a:t>
            </a:r>
            <a:endParaRPr lang="ru-RU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ru-RU" sz="2400" b="1" i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        Бертольд </a:t>
            </a:r>
            <a:r>
              <a:rPr lang="ru-RU" sz="2400" b="1" i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Ауэрбах</a:t>
            </a:r>
            <a:endParaRPr lang="ru-RU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899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15318"/>
              </p:ext>
            </p:extLst>
          </p:nvPr>
        </p:nvGraphicFramePr>
        <p:xfrm>
          <a:off x="323528" y="1916832"/>
          <a:ext cx="8568951" cy="45662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92288"/>
                <a:gridCol w="3384376"/>
                <a:gridCol w="2592287"/>
              </a:tblGrid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Задача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Мероприятия </a:t>
                      </a:r>
                    </a:p>
                  </a:txBody>
                  <a:tcPr marT="45723" marB="45723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Сроки</a:t>
                      </a:r>
                    </a:p>
                  </a:txBody>
                  <a:tcPr marT="45723" marB="45723" horzOverflow="overflow"/>
                </a:tc>
              </a:tr>
              <a:tr h="23042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dirty="0">
                          <a:latin typeface="Arial" charset="0"/>
                        </a:rPr>
                        <a:t>3. Создать комфортную среду общения семьи в стенах детского сада, способствующую укреплению и развитию семейных отношений, повысить интерес к домашнему </a:t>
                      </a:r>
                      <a:r>
                        <a:rPr lang="ru-RU" altLang="ru-RU" sz="1800" dirty="0" err="1">
                          <a:latin typeface="Arial" charset="0"/>
                        </a:rPr>
                        <a:t>музицированию</a:t>
                      </a:r>
                      <a:r>
                        <a:rPr lang="ru-RU" altLang="ru-RU" sz="1800" dirty="0">
                          <a:latin typeface="Arial" charset="0"/>
                        </a:rPr>
                        <a:t>, объяснив родителям всю важность и актуальность этой древней традиции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Семейные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музыкальные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вечера, викторины, конкурсы</a:t>
                      </a: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Конкурс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«Музыкальный перезвон»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Музыкальный </a:t>
                      </a:r>
                      <a:r>
                        <a:rPr kumimoji="0" lang="ru-RU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флеш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-моб «Повторяй-ка»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Выставка-конкурс </a:t>
                      </a:r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самодельных музыкальных инструментов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aseline="0" dirty="0">
                          <a:latin typeface="Arial" charset="0"/>
                        </a:rPr>
                        <a:t>Сентябрь-май 2022 г.</a:t>
                      </a:r>
                    </a:p>
                    <a:p>
                      <a:endParaRPr lang="ru-RU" sz="1800" baseline="0" dirty="0">
                        <a:latin typeface="Arial" charset="0"/>
                      </a:endParaRPr>
                    </a:p>
                    <a:p>
                      <a:r>
                        <a:rPr lang="ru-RU" sz="1800" baseline="0" dirty="0" smtClean="0">
                          <a:latin typeface="Arial" charset="0"/>
                        </a:rPr>
                        <a:t>Февраль </a:t>
                      </a:r>
                      <a:r>
                        <a:rPr lang="ru-RU" sz="1800" baseline="0" dirty="0">
                          <a:latin typeface="Arial" charset="0"/>
                        </a:rPr>
                        <a:t>2022 г.</a:t>
                      </a:r>
                    </a:p>
                    <a:p>
                      <a:endParaRPr lang="ru-RU" sz="1800" baseline="0" dirty="0">
                        <a:latin typeface="Arial" charset="0"/>
                      </a:endParaRPr>
                    </a:p>
                    <a:p>
                      <a:endParaRPr lang="ru-RU" sz="1800" baseline="0" dirty="0">
                        <a:latin typeface="Arial" charset="0"/>
                      </a:endParaRPr>
                    </a:p>
                    <a:p>
                      <a:r>
                        <a:rPr lang="ru-RU" sz="1800" baseline="0" dirty="0">
                          <a:latin typeface="Arial" charset="0"/>
                        </a:rPr>
                        <a:t>Март 2022 г.</a:t>
                      </a:r>
                    </a:p>
                    <a:p>
                      <a:endParaRPr lang="ru-RU" sz="1800" baseline="0" dirty="0">
                        <a:latin typeface="Arial" charset="0"/>
                      </a:endParaRPr>
                    </a:p>
                    <a:p>
                      <a:r>
                        <a:rPr lang="ru-RU" sz="1800" baseline="0" dirty="0">
                          <a:latin typeface="Arial" charset="0"/>
                        </a:rPr>
                        <a:t>Апрель 2022 г.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9413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3600" dirty="0">
                <a:solidFill>
                  <a:schemeClr val="tx2">
                    <a:satMod val="13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ОЖИДАЕМЫЕ РЕЗУЛЬТАТЫ ПРОЕКТА</a:t>
            </a:r>
            <a:endParaRPr lang="ru-RU" sz="36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609600" indent="-609600">
              <a:lnSpc>
                <a:spcPct val="80000"/>
              </a:lnSpc>
              <a:buFont typeface="Wingdings 2" pitchFamily="18" charset="2"/>
              <a:buChar char=""/>
              <a:defRPr/>
            </a:pPr>
            <a:r>
              <a:rPr lang="ru-RU" altLang="ru-RU" sz="96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Приобщение воспитанников и родителей к регулярному домашнему </a:t>
            </a:r>
            <a:r>
              <a:rPr lang="ru-RU" altLang="ru-RU" sz="9600" dirty="0" err="1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музицированию</a:t>
            </a:r>
            <a:endParaRPr lang="ru-RU" altLang="ru-RU" sz="96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609600" indent="-609600">
              <a:lnSpc>
                <a:spcPct val="80000"/>
              </a:lnSpc>
              <a:buFont typeface="Wingdings 2" pitchFamily="18" charset="2"/>
              <a:buChar char=""/>
              <a:defRPr/>
            </a:pPr>
            <a:endParaRPr lang="ru-RU" altLang="ru-RU" sz="96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609600" indent="-609600">
              <a:lnSpc>
                <a:spcPct val="80000"/>
              </a:lnSpc>
              <a:buFont typeface="Wingdings 2" pitchFamily="18" charset="2"/>
              <a:buChar char=""/>
              <a:defRPr/>
            </a:pPr>
            <a:r>
              <a:rPr lang="ru-RU" altLang="ru-RU" sz="96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Привлечение родителей к регулярному посещению </a:t>
            </a:r>
            <a:r>
              <a:rPr lang="ru-RU" altLang="ru-RU" sz="96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музыкальных </a:t>
            </a:r>
            <a:r>
              <a:rPr lang="ru-RU" altLang="ru-RU" sz="96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занятий, повышение их компетентности в области домашнего </a:t>
            </a:r>
            <a:r>
              <a:rPr lang="ru-RU" altLang="ru-RU" sz="9600" dirty="0" err="1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музицирования</a:t>
            </a:r>
            <a:endParaRPr lang="ru-RU" altLang="ru-RU" sz="96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609600" indent="-609600">
              <a:lnSpc>
                <a:spcPct val="80000"/>
              </a:lnSpc>
              <a:buFont typeface="Wingdings 2" pitchFamily="18" charset="2"/>
              <a:buChar char=""/>
              <a:defRPr/>
            </a:pPr>
            <a:endParaRPr lang="ru-RU" altLang="ru-RU" sz="96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609600" indent="-609600">
              <a:lnSpc>
                <a:spcPct val="80000"/>
              </a:lnSpc>
              <a:buFont typeface="Wingdings 2" pitchFamily="18" charset="2"/>
              <a:buChar char=""/>
              <a:defRPr/>
            </a:pPr>
            <a:r>
              <a:rPr lang="ru-RU" altLang="ru-RU" sz="96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Информационно-педагогическая база для родителей по развитию интереса к </a:t>
            </a:r>
            <a:r>
              <a:rPr lang="ru-RU" altLang="ru-RU" sz="9600" dirty="0" err="1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музицированию</a:t>
            </a:r>
            <a:r>
              <a:rPr lang="ru-RU" altLang="ru-RU" sz="96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у детей, включая в себя: методические материалы для родителей, аудио и видеоматериалы</a:t>
            </a:r>
          </a:p>
          <a:p>
            <a:pPr marL="609600" indent="-609600">
              <a:lnSpc>
                <a:spcPct val="80000"/>
              </a:lnSpc>
              <a:buFont typeface="Wingdings 2" pitchFamily="18" charset="2"/>
              <a:buChar char=""/>
              <a:defRPr/>
            </a:pPr>
            <a:endParaRPr lang="ru-RU" altLang="ru-RU" sz="96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609600" indent="-609600">
              <a:lnSpc>
                <a:spcPct val="80000"/>
              </a:lnSpc>
              <a:buFont typeface="Wingdings 2" pitchFamily="18" charset="2"/>
              <a:buChar char=""/>
              <a:defRPr/>
            </a:pPr>
            <a:r>
              <a:rPr lang="ru-RU" altLang="ru-RU" sz="96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Комфортная среда общения семьи в стенах детского сада, способствующая укреплению и развитию семейных отношений, в том числе проведение семейных музыкальных вечеров, конкурсов, викторин.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447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>
                <a:solidFill>
                  <a:schemeClr val="tx2">
                    <a:satMod val="13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Критерии результативности </a:t>
            </a:r>
            <a:endParaRPr lang="ru-RU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</a:rPr>
              <a:t>Музыкальная активность родителей и детей</a:t>
            </a:r>
          </a:p>
          <a:p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</a:rPr>
              <a:t>компетентность родителей в области </a:t>
            </a:r>
            <a:r>
              <a:rPr lang="ru-RU" altLang="ru-RU" dirty="0" err="1">
                <a:solidFill>
                  <a:schemeClr val="tx1"/>
                </a:solidFill>
                <a:latin typeface="Arial" panose="020B0604020202020204" pitchFamily="34" charset="0"/>
              </a:rPr>
              <a:t>музицирования</a:t>
            </a:r>
            <a:endParaRPr lang="ru-RU" altLang="ru-RU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</a:rPr>
              <a:t>роль совместных занятий в детском саду в  формировании интереса к </a:t>
            </a:r>
            <a:r>
              <a:rPr lang="ru-RU" altLang="ru-RU" dirty="0" err="1">
                <a:solidFill>
                  <a:schemeClr val="tx1"/>
                </a:solidFill>
                <a:latin typeface="Arial" panose="020B0604020202020204" pitchFamily="34" charset="0"/>
              </a:rPr>
              <a:t>музицированию</a:t>
            </a: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</a:rPr>
              <a:t> и возрождению его традиций</a:t>
            </a:r>
          </a:p>
          <a:p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</a:rPr>
              <a:t>Востребованность методических пособий и </a:t>
            </a:r>
            <a:r>
              <a:rPr lang="ru-RU" altLang="ru-RU" dirty="0" err="1">
                <a:solidFill>
                  <a:schemeClr val="tx1"/>
                </a:solidFill>
                <a:latin typeface="Arial" panose="020B0604020202020204" pitchFamily="34" charset="0"/>
              </a:rPr>
              <a:t>интернет-ресурсов</a:t>
            </a: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</a:rPr>
              <a:t>, как консультанта и информационного ресурса</a:t>
            </a:r>
          </a:p>
          <a:p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</a:rPr>
              <a:t>Регулярность домашнего </a:t>
            </a:r>
            <a:r>
              <a:rPr lang="ru-RU" altLang="ru-RU" dirty="0" err="1">
                <a:solidFill>
                  <a:schemeClr val="tx1"/>
                </a:solidFill>
                <a:latin typeface="Arial" panose="020B0604020202020204" pitchFamily="34" charset="0"/>
              </a:rPr>
              <a:t>музицирования</a:t>
            </a:r>
            <a:r>
              <a:rPr lang="ru-RU" altLang="ru-RU" dirty="0">
                <a:solidFill>
                  <a:schemeClr val="tx1"/>
                </a:solidFill>
                <a:latin typeface="Arial" panose="020B0604020202020204" pitchFamily="34" charset="0"/>
              </a:rPr>
              <a:t> в семьях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121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altLang="ru-RU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altLang="ru-RU" dirty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altLang="ru-RU" sz="4900" dirty="0">
                <a:solidFill>
                  <a:schemeClr val="tx2">
                    <a:satMod val="13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Ресурсы </a:t>
            </a:r>
            <a:r>
              <a:rPr lang="ru-RU" altLang="ru-RU" dirty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altLang="ru-RU" dirty="0">
                <a:solidFill>
                  <a:schemeClr val="tx2">
                    <a:satMod val="13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altLang="ru-RU" dirty="0">
                <a:solidFill>
                  <a:schemeClr val="tx1"/>
                </a:solidFill>
              </a:rPr>
              <a:t>Информационный ресурс (интернет)</a:t>
            </a:r>
          </a:p>
          <a:p>
            <a:r>
              <a:rPr lang="ru-RU" altLang="ru-RU" dirty="0">
                <a:solidFill>
                  <a:schemeClr val="tx1"/>
                </a:solidFill>
              </a:rPr>
              <a:t>Методический ресурс (опыт организации домашнего </a:t>
            </a:r>
            <a:r>
              <a:rPr lang="ru-RU" altLang="ru-RU" dirty="0" err="1">
                <a:solidFill>
                  <a:schemeClr val="tx1"/>
                </a:solidFill>
              </a:rPr>
              <a:t>музицирования</a:t>
            </a:r>
            <a:r>
              <a:rPr lang="ru-RU" altLang="ru-RU" dirty="0">
                <a:solidFill>
                  <a:schemeClr val="tx1"/>
                </a:solidFill>
              </a:rPr>
              <a:t>, наличие учебно-методических материалов, аудио и видеоматериалов);</a:t>
            </a:r>
          </a:p>
          <a:p>
            <a:r>
              <a:rPr lang="ru-RU" altLang="ru-RU" dirty="0">
                <a:solidFill>
                  <a:schemeClr val="tx1"/>
                </a:solidFill>
              </a:rPr>
              <a:t>Кадровый ресурс (учителя музыки)</a:t>
            </a:r>
          </a:p>
          <a:p>
            <a:r>
              <a:rPr lang="ru-RU" altLang="ru-RU" dirty="0">
                <a:solidFill>
                  <a:schemeClr val="tx1"/>
                </a:solidFill>
              </a:rPr>
              <a:t>Материально-технический ресурс (компьютерное оборудование)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264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chemeClr val="tx2">
                    <a:satMod val="13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ЛИТЕРАТУРА</a:t>
            </a:r>
            <a:endParaRPr lang="ru-RU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281339"/>
          </a:xfrm>
        </p:spPr>
        <p:txBody>
          <a:bodyPr/>
          <a:lstStyle/>
          <a:p>
            <a:r>
              <a:rPr lang="ru-RU" altLang="ru-RU" dirty="0" err="1">
                <a:solidFill>
                  <a:schemeClr val="tx1"/>
                </a:solidFill>
              </a:rPr>
              <a:t>Баренбойм</a:t>
            </a:r>
            <a:r>
              <a:rPr lang="ru-RU" altLang="ru-RU" dirty="0">
                <a:solidFill>
                  <a:schemeClr val="tx1"/>
                </a:solidFill>
              </a:rPr>
              <a:t> Л.А. Путь к </a:t>
            </a:r>
            <a:r>
              <a:rPr lang="ru-RU" altLang="ru-RU" dirty="0" err="1">
                <a:solidFill>
                  <a:schemeClr val="tx1"/>
                </a:solidFill>
              </a:rPr>
              <a:t>музицированию</a:t>
            </a:r>
            <a:r>
              <a:rPr lang="ru-RU" altLang="ru-RU" dirty="0">
                <a:solidFill>
                  <a:schemeClr val="tx1"/>
                </a:solidFill>
              </a:rPr>
              <a:t>. Исследования. Советский композитор 1979.</a:t>
            </a:r>
          </a:p>
          <a:p>
            <a:r>
              <a:rPr lang="ru-RU" altLang="ru-RU" dirty="0" err="1">
                <a:solidFill>
                  <a:schemeClr val="tx1"/>
                </a:solidFill>
              </a:rPr>
              <a:t>Каргаполова</a:t>
            </a:r>
            <a:r>
              <a:rPr lang="ru-RU" altLang="ru-RU" dirty="0">
                <a:solidFill>
                  <a:schemeClr val="tx1"/>
                </a:solidFill>
              </a:rPr>
              <a:t> Н. О. Музыкальное воспитание в семье как фактор возрождения культурных традиций Российского общества. </a:t>
            </a:r>
            <a:r>
              <a:rPr lang="ru-RU" altLang="ru-RU" dirty="0">
                <a:hlinkClick r:id="rId2"/>
              </a:rPr>
              <a:t>http://www.scienceforum.ru</a:t>
            </a:r>
            <a:endParaRPr lang="ru-RU" altLang="ru-RU" dirty="0"/>
          </a:p>
          <a:p>
            <a:endParaRPr lang="ru-RU" altLang="ru-RU" dirty="0">
              <a:solidFill>
                <a:schemeClr val="accent4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1055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chemeClr val="tx2">
                    <a:satMod val="13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АКТУАЛЬНОСТЬ</a:t>
            </a:r>
            <a:endParaRPr lang="ru-RU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2420888"/>
            <a:ext cx="813690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Существование в обществе культурных традиций служит признаком сохранения культуры, нравственности и преемственности поколений. Если рассматривать традицию в узком понимании – это сохранение и передача ценностей. Проблема сохранение традиций, одна из актуальных проблем нашего времени. </a:t>
            </a:r>
            <a:endParaRPr lang="ru-RU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038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916832"/>
            <a:ext cx="8229600" cy="42813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ru-RU" sz="22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Семейное </a:t>
            </a:r>
            <a:r>
              <a:rPr lang="ru-RU" altLang="ru-RU" sz="2200" dirty="0" err="1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музицирование</a:t>
            </a:r>
            <a:r>
              <a:rPr lang="ru-RU" altLang="ru-RU" sz="22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являясь частью культурной традиции, входило в систему требований к личности образованного человека в России XVIII в. – начало XX века. Традиции, по мнению Д. С. Лихачева, играют незаменимую роль в культуре. Благодаря исследованиям по этой проблеме И. В. Анненковой, Ю. М. Лотмана, Л. В. Матвеевой, Л. Л. Мельниковой, известно, что в России на протяжении XVIII – XIX столетий сложилась классическая дворянская модель семейного воспитания, неотъемлемой составляющей которой являлось музыкальное искусство. </a:t>
            </a:r>
          </a:p>
          <a:p>
            <a:pPr marL="0" indent="0">
              <a:buNone/>
            </a:pPr>
            <a:r>
              <a:rPr lang="ru-RU" altLang="ru-RU" sz="22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К сожалению, в настоящее время такая область семейного воспитания и обучения, как домашнее </a:t>
            </a:r>
            <a:r>
              <a:rPr lang="ru-RU" altLang="ru-RU" sz="2200" dirty="0" err="1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музицирование</a:t>
            </a:r>
            <a:r>
              <a:rPr lang="ru-RU" altLang="ru-RU" sz="22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в России почти утрачена</a:t>
            </a:r>
            <a:r>
              <a:rPr lang="ru-RU" altLang="ru-RU" sz="22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ru-RU" altLang="ru-RU" sz="22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2247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chemeClr val="tx2">
                    <a:satMod val="13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ПРОБЛЕМА</a:t>
            </a:r>
            <a:endParaRPr lang="ru-RU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 2" pitchFamily="2" charset="2"/>
              <a:buNone/>
            </a:pPr>
            <a:r>
              <a:rPr lang="ru-RU" altLang="ru-RU" sz="24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   Результатом </a:t>
            </a:r>
            <a:r>
              <a:rPr lang="ru-RU" altLang="ru-RU" sz="24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технического прогресса стало </a:t>
            </a:r>
            <a:r>
              <a:rPr lang="ru-RU" altLang="ru-RU" sz="2400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появление разнообразных </a:t>
            </a:r>
            <a:r>
              <a:rPr lang="ru-RU" altLang="ru-RU" sz="24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средств воспроизведения музыкального материала, что во многом способствует «потреблению» музыки, нежели ее «живому» воспроизведению и осмыслению. Во многих семьях, где ребенок получает музыкальное образование, весь процесс музыкального воспитания полностью возлагается на образовательное учреждение. Родители в силу различных причин устраняются от участия в этом процессе, тем самым лишая себя и своего ребёнка радости духовной близости в совместном творчестве.</a:t>
            </a:r>
            <a:endParaRPr lang="ru-RU" altLang="ru-RU" sz="2400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7427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altLang="ru-RU" sz="3400" dirty="0" smtClean="0">
                <a:solidFill>
                  <a:schemeClr val="tx2">
                    <a:satMod val="13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ПРИЧИНЫ ВЫЯВЛЕННОЙ ПРОБЛЕМЫ</a:t>
            </a:r>
            <a:endParaRPr lang="ru-RU" sz="3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281339"/>
          </a:xfrm>
        </p:spPr>
        <p:txBody>
          <a:bodyPr/>
          <a:lstStyle/>
          <a:p>
            <a:r>
              <a:rPr lang="ru-RU" altLang="ru-RU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Низкая  мотивация к домашнему </a:t>
            </a:r>
            <a:r>
              <a:rPr lang="ru-RU" altLang="ru-RU" dirty="0" err="1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музицированию</a:t>
            </a:r>
            <a:r>
              <a:rPr lang="ru-RU" altLang="ru-RU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у родителей и их детей </a:t>
            </a:r>
          </a:p>
          <a:p>
            <a:r>
              <a:rPr lang="ru-RU" altLang="ru-RU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Отсутствие понимания родителями важности </a:t>
            </a:r>
            <a:r>
              <a:rPr lang="ru-RU" altLang="ru-RU" dirty="0" err="1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музицирования</a:t>
            </a:r>
            <a:r>
              <a:rPr lang="ru-RU" altLang="ru-RU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с детьми</a:t>
            </a:r>
          </a:p>
          <a:p>
            <a:r>
              <a:rPr lang="ru-RU" altLang="ru-RU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Нет компетенции у родителей по развитию интереса к </a:t>
            </a:r>
            <a:r>
              <a:rPr lang="ru-RU" altLang="ru-RU" dirty="0" err="1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музицированию</a:t>
            </a:r>
            <a:r>
              <a:rPr lang="ru-RU" altLang="ru-RU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у собственных детей</a:t>
            </a:r>
            <a:endParaRPr lang="ru-RU" altLang="ru-RU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3680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chemeClr val="tx2">
                    <a:satMod val="130000"/>
                  </a:schemeClr>
                </a:solidFill>
              </a:rPr>
              <a:t>ЦЕЛЕВАЯ АУДИТОРИЯ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2132856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Воспитанники </a:t>
            </a:r>
            <a:r>
              <a:rPr lang="ru-RU" altLang="ru-RU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детских садов разных возрастных групп, их </a:t>
            </a:r>
            <a:r>
              <a:rPr lang="ru-RU" altLang="ru-RU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родители</a:t>
            </a:r>
          </a:p>
          <a:p>
            <a:pPr marL="0" indent="0">
              <a:buNone/>
            </a:pPr>
            <a:endParaRPr lang="ru-RU" altLang="ru-RU" sz="4000" dirty="0" smtClean="0">
              <a:solidFill>
                <a:schemeClr val="tx2">
                  <a:satMod val="13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altLang="ru-RU" sz="4000" dirty="0" smtClean="0">
                <a:solidFill>
                  <a:schemeClr val="tx2">
                    <a:satMod val="13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2736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chemeClr val="tx2">
                    <a:satMod val="130000"/>
                  </a:schemeClr>
                </a:solidFill>
              </a:rPr>
              <a:t>ЦЕЛЬ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420888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3600" dirty="0">
                <a:solidFill>
                  <a:schemeClr val="tx1"/>
                </a:solidFill>
              </a:rPr>
              <a:t>Формирование традиций домашнего </a:t>
            </a:r>
            <a:r>
              <a:rPr lang="ru-RU" altLang="ru-RU" sz="3600" dirty="0" err="1">
                <a:solidFill>
                  <a:schemeClr val="tx1"/>
                </a:solidFill>
              </a:rPr>
              <a:t>музицирования</a:t>
            </a:r>
            <a:r>
              <a:rPr lang="ru-RU" altLang="ru-RU" sz="3600" dirty="0">
                <a:solidFill>
                  <a:schemeClr val="tx1"/>
                </a:solidFill>
              </a:rPr>
              <a:t> в семьях воспитанников детских садов в течение учебного года.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4058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chemeClr val="tx2">
                    <a:satMod val="13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ЗАДАЧИ ПРОЕКТА</a:t>
            </a:r>
            <a:endParaRPr lang="ru-RU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ru-RU" altLang="ru-RU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Приобщить обучающихся и их родителей к регулярному домашнему </a:t>
            </a:r>
            <a:r>
              <a:rPr lang="ru-RU" altLang="ru-RU" dirty="0" err="1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музицированию</a:t>
            </a:r>
            <a:r>
              <a:rPr lang="ru-RU" altLang="ru-RU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 </a:t>
            </a:r>
          </a:p>
          <a:p>
            <a:pPr>
              <a:lnSpc>
                <a:spcPct val="150000"/>
              </a:lnSpc>
            </a:pPr>
            <a:r>
              <a:rPr lang="ru-RU" altLang="ru-RU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Оказать методическую помощь родителям, повысить их компетентность в области домашнего </a:t>
            </a:r>
            <a:r>
              <a:rPr lang="ru-RU" altLang="ru-RU" dirty="0" err="1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музицирования</a:t>
            </a:r>
            <a:r>
              <a:rPr lang="ru-RU" altLang="ru-RU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altLang="ru-RU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Создать комфортную среду общения семьи в стенах детского сада, способствующую укреплению и развитию семейных отношений, повысить интерес к домашнему </a:t>
            </a:r>
            <a:r>
              <a:rPr lang="ru-RU" altLang="ru-RU" dirty="0" err="1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музицированию</a:t>
            </a:r>
            <a:r>
              <a:rPr lang="ru-RU" altLang="ru-RU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объяснив родителям всю важность и актуальность этой древней традиции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472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>
                <a:solidFill>
                  <a:schemeClr val="tx2">
                    <a:satMod val="130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МЕРОПРИЯТИЯ</a:t>
            </a:r>
            <a:endParaRPr lang="ru-RU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9814926"/>
              </p:ext>
            </p:extLst>
          </p:nvPr>
        </p:nvGraphicFramePr>
        <p:xfrm>
          <a:off x="323528" y="1916832"/>
          <a:ext cx="8568952" cy="466856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04256"/>
                <a:gridCol w="3528392"/>
                <a:gridCol w="2736304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Задача</a:t>
                      </a:r>
                    </a:p>
                  </a:txBody>
                  <a:tcPr marT="45734" marB="4573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Мероприятия </a:t>
                      </a:r>
                    </a:p>
                  </a:txBody>
                  <a:tcPr marT="45734" marB="45734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Сроки</a:t>
                      </a:r>
                    </a:p>
                  </a:txBody>
                  <a:tcPr marT="45734" marB="45734" horzOverflow="overflow"/>
                </a:tc>
              </a:tr>
              <a:tr h="1750432">
                <a:tc>
                  <a:txBody>
                    <a:bodyPr/>
                    <a:lstStyle/>
                    <a:p>
                      <a:pPr algn="l"/>
                      <a:r>
                        <a:rPr lang="ru-RU" altLang="ru-RU" sz="1800" dirty="0">
                          <a:latin typeface="Arial" charset="0"/>
                        </a:rPr>
                        <a:t>1. Приобщить обучающихся и их родителей к регулярному домашнему </a:t>
                      </a:r>
                      <a:r>
                        <a:rPr lang="ru-RU" altLang="ru-RU" sz="1800" dirty="0" err="1">
                          <a:latin typeface="Arial" charset="0"/>
                        </a:rPr>
                        <a:t>музицированию</a:t>
                      </a:r>
                      <a:endParaRPr lang="ru-RU" sz="18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pPr marL="342900" indent="-342900" algn="l">
                        <a:buAutoNum type="arabicPeriod"/>
                      </a:pPr>
                      <a:r>
                        <a:rPr lang="ru-RU" altLang="ru-RU" sz="1800" baseline="0" dirty="0">
                          <a:latin typeface="Arial" charset="0"/>
                        </a:rPr>
                        <a:t>З</a:t>
                      </a:r>
                      <a:r>
                        <a:rPr lang="ru-RU" altLang="ru-RU" sz="1800" baseline="0" dirty="0" smtClean="0">
                          <a:latin typeface="Arial" charset="0"/>
                        </a:rPr>
                        <a:t>анятие </a:t>
                      </a:r>
                      <a:r>
                        <a:rPr lang="ru-RU" altLang="ru-RU" sz="1800" baseline="0" dirty="0">
                          <a:latin typeface="Arial" charset="0"/>
                        </a:rPr>
                        <a:t>по </a:t>
                      </a:r>
                      <a:r>
                        <a:rPr lang="ru-RU" altLang="ru-RU" sz="1800" baseline="0" dirty="0" err="1">
                          <a:latin typeface="Arial" charset="0"/>
                        </a:rPr>
                        <a:t>музицированию</a:t>
                      </a:r>
                      <a:r>
                        <a:rPr lang="ru-RU" altLang="ru-RU" sz="1800" baseline="0" dirty="0">
                          <a:latin typeface="Arial" charset="0"/>
                        </a:rPr>
                        <a:t> </a:t>
                      </a:r>
                      <a:r>
                        <a:rPr lang="ru-RU" altLang="ru-RU" sz="1800" baseline="0" dirty="0" smtClean="0">
                          <a:latin typeface="Arial" charset="0"/>
                        </a:rPr>
                        <a:t>совместно </a:t>
                      </a:r>
                      <a:r>
                        <a:rPr lang="ru-RU" altLang="ru-RU" sz="1800" baseline="0" dirty="0">
                          <a:latin typeface="Arial" charset="0"/>
                        </a:rPr>
                        <a:t>с родителями</a:t>
                      </a:r>
                      <a:r>
                        <a:rPr lang="ru-RU" altLang="ru-RU" sz="1800" dirty="0">
                          <a:latin typeface="Arial" charset="0"/>
                        </a:rPr>
                        <a:t> 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sz="1800" baseline="0" dirty="0">
                          <a:latin typeface="Arial" charset="0"/>
                        </a:rPr>
                        <a:t>М</a:t>
                      </a:r>
                      <a:r>
                        <a:rPr lang="ru-RU" sz="1800" baseline="0" dirty="0" smtClean="0">
                          <a:latin typeface="Arial" charset="0"/>
                        </a:rPr>
                        <a:t>астер-класс </a:t>
                      </a:r>
                      <a:r>
                        <a:rPr lang="ru-RU" sz="1800" baseline="0" dirty="0">
                          <a:latin typeface="Arial" charset="0"/>
                        </a:rPr>
                        <a:t>по созданию музыкальных </a:t>
                      </a:r>
                      <a:r>
                        <a:rPr lang="ru-RU" sz="1800" baseline="0" dirty="0" smtClean="0">
                          <a:latin typeface="Arial" charset="0"/>
                        </a:rPr>
                        <a:t>инструментов </a:t>
                      </a:r>
                      <a:r>
                        <a:rPr lang="ru-RU" sz="1800" baseline="0" dirty="0">
                          <a:latin typeface="Arial" charset="0"/>
                        </a:rPr>
                        <a:t>своими руками в домашних условиях</a:t>
                      </a:r>
                    </a:p>
                    <a:p>
                      <a:pPr marL="342900" indent="-342900" algn="l">
                        <a:buAutoNum type="arabicPeriod"/>
                      </a:pPr>
                      <a:r>
                        <a:rPr lang="ru-RU" altLang="ru-RU" sz="1800" baseline="0" dirty="0">
                          <a:latin typeface="Arial" charset="0"/>
                        </a:rPr>
                        <a:t>О</a:t>
                      </a:r>
                      <a:r>
                        <a:rPr lang="ru-RU" altLang="ru-RU" sz="1800" baseline="0" dirty="0" smtClean="0">
                          <a:latin typeface="Arial" charset="0"/>
                        </a:rPr>
                        <a:t>нлайн-концерт</a:t>
                      </a:r>
                      <a:endParaRPr lang="ru-RU" altLang="ru-RU" sz="1800" dirty="0">
                        <a:latin typeface="Arial" charset="0"/>
                      </a:endParaRPr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ru-RU" sz="1800" baseline="0" dirty="0">
                          <a:latin typeface="Arial" charset="0"/>
                        </a:rPr>
                        <a:t>Сентябрь 2022 г.</a:t>
                      </a:r>
                    </a:p>
                    <a:p>
                      <a:endParaRPr lang="ru-RU" sz="1800" baseline="0" dirty="0">
                        <a:latin typeface="Arial" charset="0"/>
                      </a:endParaRPr>
                    </a:p>
                    <a:p>
                      <a:r>
                        <a:rPr lang="ru-RU" sz="1800" baseline="0" dirty="0" smtClean="0">
                          <a:latin typeface="Arial" charset="0"/>
                        </a:rPr>
                        <a:t>Октябрь </a:t>
                      </a:r>
                      <a:r>
                        <a:rPr lang="ru-RU" sz="1800" baseline="0" dirty="0">
                          <a:latin typeface="Arial" charset="0"/>
                        </a:rPr>
                        <a:t>2022 г.</a:t>
                      </a:r>
                    </a:p>
                    <a:p>
                      <a:endParaRPr lang="ru-RU" sz="1800" baseline="0" dirty="0">
                        <a:latin typeface="Arial" charset="0"/>
                      </a:endParaRPr>
                    </a:p>
                    <a:p>
                      <a:endParaRPr lang="ru-RU" sz="1800" baseline="0" dirty="0">
                        <a:latin typeface="Arial" charset="0"/>
                      </a:endParaRPr>
                    </a:p>
                    <a:p>
                      <a:endParaRPr lang="ru-RU" sz="1800" baseline="0" dirty="0">
                        <a:latin typeface="Arial" charset="0"/>
                      </a:endParaRPr>
                    </a:p>
                    <a:p>
                      <a:r>
                        <a:rPr lang="ru-RU" sz="1800" baseline="0" dirty="0" smtClean="0">
                          <a:latin typeface="Arial" charset="0"/>
                        </a:rPr>
                        <a:t>Ноябрь-декабрь </a:t>
                      </a:r>
                      <a:r>
                        <a:rPr lang="ru-RU" sz="1800" baseline="0" dirty="0">
                          <a:latin typeface="Arial" charset="0"/>
                        </a:rPr>
                        <a:t>2022 г.</a:t>
                      </a:r>
                      <a:endParaRPr lang="ru-RU" sz="1800" dirty="0"/>
                    </a:p>
                  </a:txBody>
                  <a:tcPr marT="45731" marB="45731"/>
                </a:tc>
              </a:tr>
              <a:tr h="2232248"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</a:t>
                      </a:r>
                      <a:r>
                        <a:rPr lang="ru-RU" altLang="ru-RU" sz="1800" dirty="0">
                          <a:latin typeface="Arial" charset="0"/>
                        </a:rPr>
                        <a:t>Оказать методическую помощь родителям, повысить их компетентность в области домашнего </a:t>
                      </a:r>
                      <a:r>
                        <a:rPr lang="ru-RU" altLang="ru-RU" sz="1800" dirty="0" err="1">
                          <a:latin typeface="Arial" charset="0"/>
                        </a:rPr>
                        <a:t>музицирования</a:t>
                      </a:r>
                      <a:endParaRPr lang="ru-RU" sz="18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ru-RU" altLang="ru-RU" sz="1800" dirty="0">
                          <a:latin typeface="Arial" charset="0"/>
                        </a:rPr>
                        <a:t>1. Разработка</a:t>
                      </a:r>
                      <a:r>
                        <a:rPr lang="ru-RU" altLang="ru-RU" sz="1800" baseline="0" dirty="0">
                          <a:latin typeface="Arial" charset="0"/>
                        </a:rPr>
                        <a:t> правил домашнего </a:t>
                      </a:r>
                      <a:r>
                        <a:rPr lang="ru-RU" altLang="ru-RU" sz="1800" baseline="0" dirty="0" err="1">
                          <a:latin typeface="Arial" charset="0"/>
                        </a:rPr>
                        <a:t>музицирования</a:t>
                      </a:r>
                      <a:endParaRPr lang="ru-RU" altLang="ru-RU" sz="1800" baseline="0" dirty="0">
                        <a:latin typeface="Arial" charset="0"/>
                      </a:endParaRPr>
                    </a:p>
                    <a:p>
                      <a:r>
                        <a:rPr lang="ru-RU" sz="1800" baseline="0" dirty="0">
                          <a:latin typeface="Arial" charset="0"/>
                        </a:rPr>
                        <a:t>2. Разработка методических </a:t>
                      </a:r>
                      <a:r>
                        <a:rPr lang="ru-RU" sz="1800" baseline="0" dirty="0" smtClean="0">
                          <a:latin typeface="Arial" charset="0"/>
                        </a:rPr>
                        <a:t>рекомендаций, </a:t>
                      </a:r>
                      <a:r>
                        <a:rPr lang="ru-RU" sz="1800" baseline="0" dirty="0">
                          <a:latin typeface="Arial" charset="0"/>
                        </a:rPr>
                        <a:t>мультимедийных пособий для родителей</a:t>
                      </a:r>
                    </a:p>
                    <a:p>
                      <a:r>
                        <a:rPr lang="ru-RU" sz="1800" baseline="0" dirty="0">
                          <a:latin typeface="Arial" charset="0"/>
                        </a:rPr>
                        <a:t>3. Совместное выступление детей и родителей</a:t>
                      </a:r>
                      <a:endParaRPr lang="ru-RU" sz="1800" dirty="0"/>
                    </a:p>
                  </a:txBody>
                  <a:tcPr marT="45731" marB="45731"/>
                </a:tc>
                <a:tc>
                  <a:txBody>
                    <a:bodyPr/>
                    <a:lstStyle/>
                    <a:p>
                      <a:r>
                        <a:rPr lang="ru-RU" sz="1800" baseline="0" dirty="0">
                          <a:latin typeface="Arial" charset="0"/>
                        </a:rPr>
                        <a:t>Сентябрь-октябрь</a:t>
                      </a:r>
                    </a:p>
                    <a:p>
                      <a:r>
                        <a:rPr lang="ru-RU" sz="1800" baseline="0" dirty="0">
                          <a:latin typeface="Arial" charset="0"/>
                        </a:rPr>
                        <a:t>2022 г.</a:t>
                      </a:r>
                    </a:p>
                    <a:p>
                      <a:r>
                        <a:rPr lang="ru-RU" sz="1800" baseline="0" dirty="0">
                          <a:latin typeface="Arial" charset="0"/>
                        </a:rPr>
                        <a:t>Октябрь 2022 г.</a:t>
                      </a:r>
                    </a:p>
                    <a:p>
                      <a:endParaRPr lang="ru-RU" sz="1800" baseline="0" dirty="0">
                        <a:latin typeface="Arial" charset="0"/>
                      </a:endParaRPr>
                    </a:p>
                    <a:p>
                      <a:endParaRPr lang="ru-RU" sz="1800" baseline="0" dirty="0">
                        <a:latin typeface="Arial" charset="0"/>
                      </a:endParaRPr>
                    </a:p>
                    <a:p>
                      <a:endParaRPr lang="ru-RU" sz="1800" baseline="0" dirty="0">
                        <a:latin typeface="Arial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aseline="0" dirty="0">
                          <a:latin typeface="Arial" charset="0"/>
                        </a:rPr>
                        <a:t>Ноябрь-декабрь 2022 г.</a:t>
                      </a:r>
                      <a:endParaRPr lang="ru-RU" sz="1800" dirty="0"/>
                    </a:p>
                  </a:txBody>
                  <a:tcPr marT="45731" marB="4573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8922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c98498c8d65e87b9b5c95e1f260a860ea24b35c"/>
</p:tagLst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565</Words>
  <Application>Microsoft Office PowerPoint</Application>
  <PresentationFormat>Экран (4:3)</PresentationFormat>
  <Paragraphs>91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 Unicode MS</vt:lpstr>
      <vt:lpstr>Arial</vt:lpstr>
      <vt:lpstr>Calibri</vt:lpstr>
      <vt:lpstr>Wingdings 2</vt:lpstr>
      <vt:lpstr>Тема Office</vt:lpstr>
      <vt:lpstr>Семейное музицирование как культурная ценность современного общества</vt:lpstr>
      <vt:lpstr>АКТУАЛЬНОСТЬ</vt:lpstr>
      <vt:lpstr>Презентация PowerPoint</vt:lpstr>
      <vt:lpstr>ПРОБЛЕМА</vt:lpstr>
      <vt:lpstr>ПРИЧИНЫ ВЫЯВЛЕННОЙ ПРОБЛЕМЫ</vt:lpstr>
      <vt:lpstr>ЦЕЛЕВАЯ АУДИТОРИЯ</vt:lpstr>
      <vt:lpstr>ЦЕЛЬ ПРОЕКТА</vt:lpstr>
      <vt:lpstr>ЗАДАЧИ ПРОЕКТА</vt:lpstr>
      <vt:lpstr>МЕРОПРИЯТИЯ</vt:lpstr>
      <vt:lpstr>Презентация PowerPoint</vt:lpstr>
      <vt:lpstr>ОЖИДАЕМЫЕ РЕЗУЛЬТАТЫ ПРОЕКТА</vt:lpstr>
      <vt:lpstr>Критерии результативности </vt:lpstr>
      <vt:lpstr> Ресурсы  </vt:lpstr>
      <vt:lpstr>ЛИТЕРАТУРА</vt:lpstr>
    </vt:vector>
  </TitlesOfParts>
  <Company>http://presentation-creation.ru/</Company>
  <LinksUpToDate>false</LinksUpToDate>
  <SharedDoc>false</SharedDoc>
  <HyperlinkBase>http://presentation-creation.ru/powerpoint-lessons.html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 Концерт классической музыки</dc:title>
  <dc:creator>obstinate</dc:creator>
  <dc:description>Шаблон презентации с сайта http://presentation-creation.ru/</dc:description>
  <cp:lastModifiedBy>user</cp:lastModifiedBy>
  <cp:revision>10</cp:revision>
  <dcterms:created xsi:type="dcterms:W3CDTF">2018-02-06T08:18:02Z</dcterms:created>
  <dcterms:modified xsi:type="dcterms:W3CDTF">2022-06-02T06:00:56Z</dcterms:modified>
</cp:coreProperties>
</file>