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20" y="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19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algn="l" indent="0" mar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2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ah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5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  <p:sp>
        <p:nvSpPr>
          <p:cNvPr id="1048647" name="TextBox 13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8" name="TextBox 14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b="0" sz="4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5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  <p:sp>
        <p:nvSpPr>
          <p:cNvPr id="1048638" name="TextBox 16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39" name="TextBox 17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b="0" sz="4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0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5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anchor="ctr"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1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6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94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95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5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7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b="0" sz="2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4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ah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ah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ah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ah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ah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ah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ah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ah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ah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ah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ah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ah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ah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ah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ah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ah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ah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ah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ah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ah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ah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ah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FCB8-9EBB-4FBF-AE20-A0D0ADFE9ED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1434E0-D7BF-4B3A-9B1C-54C4411AD909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ctrTitle"/>
          </p:nvPr>
        </p:nvSpPr>
        <p:spPr>
          <a:xfrm>
            <a:off x="2057200" y="203151"/>
            <a:ext cx="10318418" cy="2944223"/>
          </a:xfrm>
        </p:spPr>
        <p:txBody>
          <a:bodyPr>
            <a:normAutofit fontScale="90000"/>
          </a:bodyPr>
          <a:p>
            <a:r>
              <a:rPr dirty="0" sz="7200" lang="ru-RU" smtClean="0"/>
              <a:t>Производство картофельного крахмала</a:t>
            </a:r>
            <a:endParaRPr dirty="0" sz="7200" lang="ru-RU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139" y="3421398"/>
            <a:ext cx="9213445" cy="316829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1950119" y="559057"/>
            <a:ext cx="8911687" cy="1280890"/>
          </a:xfrm>
        </p:spPr>
        <p:txBody>
          <a:bodyPr/>
          <a:p>
            <a:r>
              <a:rPr dirty="0" lang="ru-RU" smtClean="0"/>
              <a:t>Хранение продукции</a:t>
            </a:r>
            <a:endParaRPr dirty="0" lang="ru-RU"/>
          </a:p>
        </p:txBody>
      </p:sp>
      <p:sp>
        <p:nvSpPr>
          <p:cNvPr id="1048616" name="Объект 2"/>
          <p:cNvSpPr>
            <a:spLocks noGrp="1"/>
          </p:cNvSpPr>
          <p:nvPr>
            <p:ph idx="1"/>
          </p:nvPr>
        </p:nvSpPr>
        <p:spPr>
          <a:xfrm>
            <a:off x="8486274" y="1408934"/>
            <a:ext cx="3635342" cy="3777622"/>
          </a:xfrm>
        </p:spPr>
        <p:txBody>
          <a:bodyPr>
            <a:normAutofit/>
          </a:bodyPr>
          <a:p>
            <a:pPr algn="r"/>
            <a:r>
              <a:rPr dirty="0" sz="1600" lang="ru-RU" smtClean="0"/>
              <a:t>Картофель хранят в 4 этапа. </a:t>
            </a:r>
          </a:p>
          <a:p>
            <a:pPr algn="r">
              <a:buFont typeface="+mj-lt"/>
              <a:buAutoNum type="arabicPeriod"/>
            </a:pPr>
            <a:r>
              <a:rPr dirty="0" sz="1600" lang="ru-RU" smtClean="0"/>
              <a:t>Послеуборочный</a:t>
            </a:r>
          </a:p>
          <a:p>
            <a:pPr algn="r">
              <a:buFont typeface="+mj-lt"/>
              <a:buAutoNum type="arabicPeriod"/>
            </a:pPr>
            <a:r>
              <a:rPr dirty="0" sz="1600" lang="ru-RU" smtClean="0"/>
              <a:t>Охлаждение (</a:t>
            </a:r>
            <a:r>
              <a:rPr dirty="0" lang="ru-RU"/>
              <a:t>15-18°C, </a:t>
            </a:r>
            <a:r>
              <a:rPr dirty="0" lang="ru-RU" err="1" smtClean="0"/>
              <a:t>влаж</a:t>
            </a:r>
            <a:r>
              <a:rPr dirty="0" lang="ru-RU" smtClean="0"/>
              <a:t>. </a:t>
            </a:r>
            <a:r>
              <a:rPr dirty="0" lang="ru-RU" err="1"/>
              <a:t>в</a:t>
            </a:r>
            <a:r>
              <a:rPr dirty="0" lang="ru-RU" err="1" smtClean="0"/>
              <a:t>озд</a:t>
            </a:r>
            <a:r>
              <a:rPr dirty="0" lang="ru-RU" smtClean="0"/>
              <a:t>. 85-90</a:t>
            </a:r>
            <a:r>
              <a:rPr dirty="0" lang="ru-RU"/>
              <a:t>%. </a:t>
            </a:r>
            <a:r>
              <a:rPr dirty="0" lang="ru-RU" smtClean="0"/>
              <a:t>8-10 суток)</a:t>
            </a:r>
            <a:endParaRPr dirty="0" sz="1600" lang="ru-RU" smtClean="0"/>
          </a:p>
          <a:p>
            <a:pPr algn="r">
              <a:buFont typeface="+mj-lt"/>
              <a:buAutoNum type="arabicPeriod"/>
            </a:pPr>
            <a:r>
              <a:rPr dirty="0" sz="1600" lang="ru-RU" smtClean="0"/>
              <a:t>Основной (</a:t>
            </a:r>
            <a:r>
              <a:rPr dirty="0" lang="ru-RU" smtClean="0"/>
              <a:t>с </a:t>
            </a:r>
            <a:r>
              <a:rPr dirty="0" lang="ru-RU"/>
              <a:t>учетом сортовых </a:t>
            </a:r>
            <a:r>
              <a:rPr dirty="0" lang="ru-RU" smtClean="0"/>
              <a:t>особенностей, </a:t>
            </a:r>
            <a:r>
              <a:rPr dirty="0" lang="ru-RU"/>
              <a:t>п</a:t>
            </a:r>
            <a:r>
              <a:rPr dirty="0" lang="ru-RU" smtClean="0"/>
              <a:t>ри 1,5-2°C)</a:t>
            </a:r>
            <a:r>
              <a:rPr dirty="0" sz="1600" lang="ru-RU" smtClean="0"/>
              <a:t> </a:t>
            </a:r>
          </a:p>
          <a:p>
            <a:pPr algn="r">
              <a:buFont typeface="+mj-lt"/>
              <a:buAutoNum type="arabicPeriod"/>
            </a:pPr>
            <a:r>
              <a:rPr dirty="0" sz="1600" lang="ru-RU" smtClean="0"/>
              <a:t>Весенний (</a:t>
            </a:r>
            <a:r>
              <a:rPr dirty="0" lang="ru-RU"/>
              <a:t>на 1-3°</a:t>
            </a:r>
            <a:r>
              <a:rPr dirty="0" lang="en-US"/>
              <a:t>C – </a:t>
            </a:r>
            <a:r>
              <a:rPr dirty="0" lang="ru-RU"/>
              <a:t>вынужденный </a:t>
            </a:r>
            <a:r>
              <a:rPr dirty="0" lang="ru-RU" smtClean="0"/>
              <a:t>покой)</a:t>
            </a:r>
            <a:endParaRPr dirty="0" sz="1600" lang="ru-RU"/>
          </a:p>
        </p:txBody>
      </p:sp>
      <p:pic>
        <p:nvPicPr>
          <p:cNvPr id="2097155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5762" y="1296639"/>
            <a:ext cx="3743989" cy="2663992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6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69740" y="1296639"/>
            <a:ext cx="3872446" cy="2663992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7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76862" y="4153559"/>
            <a:ext cx="3743989" cy="2704441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8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848014" y="4229772"/>
            <a:ext cx="3638260" cy="2628228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Объект 2"/>
          <p:cNvSpPr>
            <a:spLocks noGrp="1"/>
          </p:cNvSpPr>
          <p:nvPr>
            <p:ph idx="1"/>
          </p:nvPr>
        </p:nvSpPr>
        <p:spPr>
          <a:xfrm>
            <a:off x="3134643" y="176463"/>
            <a:ext cx="8915400" cy="3777622"/>
          </a:xfrm>
        </p:spPr>
        <p:txBody>
          <a:bodyPr/>
          <a:p>
            <a:r>
              <a:rPr dirty="0" lang="ru-RU"/>
              <a:t>Хранят крахмал на стеллажах в сухих, чистых, хорошо проветриваемых складах, незараженных вредителями, без посторонних запахов, при относительной влажности воздуха не выше 75 %, без резких перепадов температуры.</a:t>
            </a:r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84072" y="1529972"/>
            <a:ext cx="6179548" cy="484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26453" y="1377775"/>
            <a:ext cx="5644385" cy="519246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1598314" y="335352"/>
            <a:ext cx="8911687" cy="1280890"/>
          </a:xfrm>
        </p:spPr>
        <p:txBody>
          <a:bodyPr/>
          <a:p>
            <a:r>
              <a:rPr dirty="0" lang="ru-RU" smtClean="0"/>
              <a:t>Операции по переработке картофеля в крахмал</a:t>
            </a:r>
            <a:endParaRPr dirty="0" lang="ru-RU"/>
          </a:p>
        </p:txBody>
      </p:sp>
      <p:sp>
        <p:nvSpPr>
          <p:cNvPr id="1048614" name="Объект 2"/>
          <p:cNvSpPr>
            <a:spLocks noGrp="1"/>
          </p:cNvSpPr>
          <p:nvPr>
            <p:ph idx="1"/>
          </p:nvPr>
        </p:nvSpPr>
        <p:spPr>
          <a:xfrm>
            <a:off x="3276600" y="1748588"/>
            <a:ext cx="8915400" cy="3777622"/>
          </a:xfrm>
        </p:spPr>
        <p:txBody>
          <a:bodyPr/>
          <a:p>
            <a:pPr>
              <a:lnSpc>
                <a:spcPct val="80000"/>
              </a:lnSpc>
            </a:pPr>
            <a:r>
              <a:rPr b="1" dirty="0" lang="ru-RU"/>
              <a:t>Доставка, мойка и взвешивание </a:t>
            </a:r>
            <a:r>
              <a:rPr b="1" dirty="0" lang="ru-RU" smtClean="0"/>
              <a:t>картофеля</a:t>
            </a:r>
          </a:p>
          <a:p>
            <a:pPr>
              <a:lnSpc>
                <a:spcPct val="80000"/>
              </a:lnSpc>
            </a:pPr>
            <a:r>
              <a:rPr b="1" dirty="0" lang="ru-RU"/>
              <a:t>П</a:t>
            </a:r>
            <a:r>
              <a:rPr b="1" dirty="0" lang="ru-RU" smtClean="0"/>
              <a:t>олучение «кашки»</a:t>
            </a:r>
          </a:p>
        </p:txBody>
      </p:sp>
      <p:pic>
        <p:nvPicPr>
          <p:cNvPr id="2097153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1403" y="2559496"/>
            <a:ext cx="5269552" cy="3945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97154" name="Рисунок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54157" y="2559495"/>
            <a:ext cx="5924290" cy="3945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Объект 2"/>
          <p:cNvSpPr>
            <a:spLocks noGrp="1"/>
          </p:cNvSpPr>
          <p:nvPr>
            <p:ph idx="1"/>
          </p:nvPr>
        </p:nvSpPr>
        <p:spPr>
          <a:xfrm>
            <a:off x="3070475" y="288758"/>
            <a:ext cx="8915400" cy="3777622"/>
          </a:xfrm>
        </p:spPr>
        <p:txBody>
          <a:bodyPr/>
          <a:p>
            <a:pPr>
              <a:lnSpc>
                <a:spcPct val="80000"/>
              </a:lnSpc>
            </a:pPr>
            <a:r>
              <a:rPr b="1" dirty="0" lang="ru-RU"/>
              <a:t>Выделение картофельного сока из кашки</a:t>
            </a:r>
          </a:p>
          <a:p>
            <a:pPr>
              <a:lnSpc>
                <a:spcPct val="80000"/>
              </a:lnSpc>
            </a:pPr>
            <a:r>
              <a:rPr b="1" dirty="0" lang="ru-RU"/>
              <a:t>Выделение свободного крахмала из кашки, отделение и промывание мезги</a:t>
            </a:r>
          </a:p>
          <a:p>
            <a:endParaRPr dirty="0" lang="ru-RU"/>
          </a:p>
        </p:txBody>
      </p:sp>
      <p:pic>
        <p:nvPicPr>
          <p:cNvPr id="2097159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5056" y="2331754"/>
            <a:ext cx="5559338" cy="346925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0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270875" y="2604292"/>
            <a:ext cx="5715000" cy="2924175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Объект 2"/>
          <p:cNvSpPr>
            <a:spLocks noGrp="1"/>
          </p:cNvSpPr>
          <p:nvPr>
            <p:ph idx="1"/>
          </p:nvPr>
        </p:nvSpPr>
        <p:spPr>
          <a:xfrm>
            <a:off x="4353844" y="320842"/>
            <a:ext cx="8915400" cy="3777622"/>
          </a:xfrm>
        </p:spPr>
        <p:txBody>
          <a:bodyPr/>
          <a:p>
            <a:pPr>
              <a:lnSpc>
                <a:spcPct val="80000"/>
              </a:lnSpc>
            </a:pPr>
            <a:r>
              <a:rPr b="1" dirty="0" lang="ru-RU"/>
              <a:t>Рафинирование крахмальной суспензии</a:t>
            </a:r>
          </a:p>
          <a:p>
            <a:pPr>
              <a:lnSpc>
                <a:spcPct val="80000"/>
              </a:lnSpc>
            </a:pPr>
            <a:r>
              <a:rPr b="1" dirty="0" lang="ru-RU"/>
              <a:t>Получение сухого </a:t>
            </a:r>
            <a:r>
              <a:rPr b="1" dirty="0" lang="ru-RU" smtClean="0"/>
              <a:t>крахмала</a:t>
            </a:r>
            <a:endParaRPr dirty="0" lang="ru-RU"/>
          </a:p>
        </p:txBody>
      </p:sp>
      <p:pic>
        <p:nvPicPr>
          <p:cNvPr id="209716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0972" y="1973179"/>
            <a:ext cx="60007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63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139990" y="1331494"/>
            <a:ext cx="4009273" cy="5123672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49156" y="0"/>
            <a:ext cx="1029368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lastClr="000000" val="windowText"/>
      </a:dk1>
      <a:lt1>
        <a:sysClr lastClr="FFFFFF" val="window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diakov.net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Производство картофельного крахмала</dc:title>
  <dc:creator>Иван</dc:creator>
  <cp:lastModifiedBy>Ioan Vls</cp:lastModifiedBy>
  <dcterms:created xsi:type="dcterms:W3CDTF">2017-10-01T18:57:58Z</dcterms:created>
  <dcterms:modified xsi:type="dcterms:W3CDTF">2022-06-06T11:01:53Z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07995ff4183e42269f5170566a2b4c67</vt:lpwstr>
  </property>
</Properties>
</file>